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4" r:id="rId4"/>
    <p:sldId id="259" r:id="rId5"/>
    <p:sldId id="263" r:id="rId6"/>
    <p:sldId id="262" r:id="rId7"/>
    <p:sldId id="260" r:id="rId8"/>
    <p:sldId id="265" r:id="rId9"/>
    <p:sldId id="268" r:id="rId10"/>
    <p:sldId id="269" r:id="rId11"/>
    <p:sldId id="273" r:id="rId12"/>
    <p:sldId id="267" r:id="rId13"/>
    <p:sldId id="277" r:id="rId14"/>
    <p:sldId id="279" r:id="rId15"/>
    <p:sldId id="274" r:id="rId16"/>
    <p:sldId id="281" r:id="rId17"/>
    <p:sldId id="280" r:id="rId18"/>
    <p:sldId id="282" r:id="rId19"/>
    <p:sldId id="270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7" r:id="rId31"/>
    <p:sldId id="298" r:id="rId32"/>
    <p:sldId id="299" r:id="rId33"/>
    <p:sldId id="300" r:id="rId34"/>
    <p:sldId id="301" r:id="rId35"/>
    <p:sldId id="308" r:id="rId36"/>
    <p:sldId id="302" r:id="rId37"/>
    <p:sldId id="303" r:id="rId38"/>
    <p:sldId id="304" r:id="rId39"/>
    <p:sldId id="305" r:id="rId40"/>
    <p:sldId id="309" r:id="rId41"/>
    <p:sldId id="307" r:id="rId42"/>
    <p:sldId id="30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>
        <p:scale>
          <a:sx n="62" d="100"/>
          <a:sy n="62" d="100"/>
        </p:scale>
        <p:origin x="-3024" y="-11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SM\Desktop\конкурс\isting-5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-1071602" y="0"/>
            <a:ext cx="11430000" cy="7800976"/>
          </a:xfrm>
          <a:prstGeom prst="rect">
            <a:avLst/>
          </a:prstGeom>
          <a:noFill/>
        </p:spPr>
      </p:pic>
      <p:pic>
        <p:nvPicPr>
          <p:cNvPr id="7" name="Рисунок 6" descr="C:\Users\GSM\Desktop\конкурс\hello_html_m6f795489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42910" y="3857628"/>
            <a:ext cx="2435225" cy="1657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GSM\Desktop\конкурс\1114675996.jpg"/>
          <p:cNvPicPr/>
          <p:nvPr/>
        </p:nvPicPr>
        <p:blipFill>
          <a:blip r:embed="rId4" cstate="print">
            <a:lum contrast="20000"/>
          </a:blip>
          <a:srcRect l="7670" t="16761" r="3693" b="19318"/>
          <a:stretch>
            <a:fillRect/>
          </a:stretch>
        </p:blipFill>
        <p:spPr bwMode="auto">
          <a:xfrm>
            <a:off x="6429388" y="3929066"/>
            <a:ext cx="2543175" cy="167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GSM\Desktop\конкурс\c0b77f98474470aca0f4d8da53b7738d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286116" y="5133975"/>
            <a:ext cx="2838450" cy="1724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Лента лицом вниз 11"/>
          <p:cNvSpPr/>
          <p:nvPr/>
        </p:nvSpPr>
        <p:spPr>
          <a:xfrm>
            <a:off x="-385852" y="500042"/>
            <a:ext cx="10182386" cy="32861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FFC000"/>
              </a:solidFill>
              <a:latin typeface="Georgia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FFC000"/>
                </a:solidFill>
                <a:latin typeface="Georgia" pitchFamily="18" charset="0"/>
              </a:rPr>
              <a:t>Проект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Georgia" pitchFamily="18" charset="0"/>
              </a:rPr>
              <a:t>на тему: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Georgia" pitchFamily="18" charset="0"/>
              </a:rPr>
              <a:t>«Волшебный мир народного искусства Дагестана»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4566" y="5714992"/>
            <a:ext cx="3714776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Выполнила  Каримова А.И. –воспитатель МКДОУ «Д/с №11 «Колокольчик»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1357298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 </a:t>
            </a:r>
          </a:p>
          <a:p>
            <a:r>
              <a:rPr lang="ru-RU" sz="2800" b="1" dirty="0" smtClean="0"/>
              <a:t>                               </a:t>
            </a:r>
            <a:endParaRPr lang="ru-RU" sz="2800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85786" y="714356"/>
            <a:ext cx="792961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3025" algn="l"/>
              </a:tabLs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этап.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Организационный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3025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302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Подбор и подготовка материалов.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Необходимым условием для реализации поставленных целей и задач проекта является подбор и подготовка материалов по теме исследования, а именно: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Подобрать информационный материал об истории возникновения, зарождения и развития народно – прикладного искусства Дагестана;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Поиск,  изучение и изготовление наглядных и дидактических материалов и оборудования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фото-материал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, иллюстрации, образцы, тематические картинки, плакаты с элементами узоров, изделия народных умельцев по каждому виду ремесла и т.д.);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Подбор материала и подготовка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видео-роликов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, презентаций по ознакомлению детей, родителей, педагогов  с народными промыслами родного края;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Поиск  произведений фольклора, стихов, пословиц, поговорок на тему народных промыслов Дагестана;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Разработка конспектов к НОД, мастер-классам для педагогов и родителей, подготовка консультаций  по теме;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830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Обсуждение совместно с педагогами найденной информации.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1357298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 </a:t>
            </a:r>
          </a:p>
          <a:p>
            <a:r>
              <a:rPr lang="ru-RU" sz="2800" b="1" dirty="0" smtClean="0"/>
              <a:t>                               </a:t>
            </a:r>
            <a:endParaRPr lang="ru-RU" sz="2800" dirty="0"/>
          </a:p>
        </p:txBody>
      </p:sp>
      <p:pic>
        <p:nvPicPr>
          <p:cNvPr id="6" name="Рисунок 4">
            <a:extLst>
              <a:ext uri="{FF2B5EF4-FFF2-40B4-BE49-F238E27FC236}">
                <a16:creationId xmlns="" xmlns:a16="http://schemas.microsoft.com/office/drawing/2014/main" id="{50951FB4-471A-7944-9F55-84AFDDAAF1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214422"/>
            <a:ext cx="3429024" cy="4786346"/>
          </a:xfrm>
          <a:prstGeom prst="rect">
            <a:avLst/>
          </a:prstGeom>
        </p:spPr>
      </p:pic>
      <p:pic>
        <p:nvPicPr>
          <p:cNvPr id="7" name="Рисунок 2">
            <a:extLst>
              <a:ext uri="{FF2B5EF4-FFF2-40B4-BE49-F238E27FC236}">
                <a16:creationId xmlns="" xmlns:a16="http://schemas.microsoft.com/office/drawing/2014/main" id="{0CCC6F14-8457-AF41-B9EE-4BCF5DA4E1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214422"/>
            <a:ext cx="3632017" cy="47453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14290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latin typeface="Georgia" pitchFamily="18" charset="0"/>
            </a:endParaRPr>
          </a:p>
          <a:p>
            <a:r>
              <a:rPr lang="ru-RU" sz="2800" b="1" dirty="0" smtClean="0"/>
              <a:t>              </a:t>
            </a:r>
            <a:r>
              <a:rPr lang="ru-RU" sz="2800" b="1" dirty="0" smtClean="0">
                <a:latin typeface="Georgia" pitchFamily="18" charset="0"/>
              </a:rPr>
              <a:t>Наглядно-дидактический материал</a:t>
            </a:r>
            <a:endParaRPr lang="ru-RU" sz="28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2">
            <a:extLst>
              <a:ext uri="{FF2B5EF4-FFF2-40B4-BE49-F238E27FC236}">
                <a16:creationId xmlns="" xmlns:a16="http://schemas.microsoft.com/office/drawing/2014/main" id="{C9D709AB-757D-594C-8377-4746F4AF42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928662" y="1142984"/>
            <a:ext cx="3621009" cy="4429156"/>
          </a:xfrm>
          <a:prstGeom prst="rect">
            <a:avLst/>
          </a:prstGeom>
        </p:spPr>
      </p:pic>
      <p:pic>
        <p:nvPicPr>
          <p:cNvPr id="10" name="Рисунок 2">
            <a:extLst>
              <a:ext uri="{FF2B5EF4-FFF2-40B4-BE49-F238E27FC236}">
                <a16:creationId xmlns="" xmlns:a16="http://schemas.microsoft.com/office/drawing/2014/main" id="{0145DE17-1F65-7547-8A0C-1DD5136965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857752" y="1142984"/>
            <a:ext cx="3500463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2">
            <a:extLst>
              <a:ext uri="{FF2B5EF4-FFF2-40B4-BE49-F238E27FC236}">
                <a16:creationId xmlns="" xmlns:a16="http://schemas.microsoft.com/office/drawing/2014/main" id="{8A4595F7-0C61-6445-8459-71A32B3CC7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000108"/>
            <a:ext cx="3214712" cy="4357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2">
            <a:extLst>
              <a:ext uri="{FF2B5EF4-FFF2-40B4-BE49-F238E27FC236}">
                <a16:creationId xmlns="" xmlns:a16="http://schemas.microsoft.com/office/drawing/2014/main" id="{3F0A58E1-28EA-DC48-9CD8-2BDC661D96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857224" y="1071546"/>
            <a:ext cx="342902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2">
            <a:extLst>
              <a:ext uri="{FF2B5EF4-FFF2-40B4-BE49-F238E27FC236}">
                <a16:creationId xmlns="" xmlns:a16="http://schemas.microsoft.com/office/drawing/2014/main" id="{4B9AD22B-EE44-9843-8115-C528501E47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071546"/>
            <a:ext cx="3940819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77" name="Picture 1" descr="E:\конкурс\Конкурс Воспитатель года -  2020\Педагогическая находка\Фото-материал\балхар  яр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886" y="1028898"/>
            <a:ext cx="2978485" cy="190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8" name="Picture 2" descr="E:\конкурс\Конкурс Воспитатель года -  2020\Педагогическая находка\Фото-материал\ковр яр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71546"/>
            <a:ext cx="3143272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9" name="Picture 3" descr="E:\конкурс\Конкурс Воспитатель года -  2020\Педагогическая находка\Фото-материал\унцукуль ярм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214686"/>
            <a:ext cx="3071834" cy="2214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 descr="E:\конкурс\Конкурс Воспитатель года -  2020\Педагогическая находка\Фото-материал\Ярмар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214687"/>
            <a:ext cx="3214709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642910" y="500042"/>
            <a:ext cx="7858180" cy="50167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29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69988" algn="l"/>
              </a:tabLst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4429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69988" algn="l"/>
              </a:tabLst>
            </a:pPr>
            <a:endParaRPr lang="ru-RU" sz="2000" i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4429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6998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000" b="1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этап. Основной (практический, продуктивный)</a:t>
            </a:r>
          </a:p>
          <a:p>
            <a:pPr marL="0" marR="0" lvl="0" indent="4429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69988" algn="l"/>
              </a:tabLst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4429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699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Цикл тематических бесед: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«Мастер и его промысел»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«Сакля Дагестанца»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-«Дорогому гостю – почётное место»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«Дагестанская семья и семейные традиции»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«Волшебная глина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«Знакомство с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балхарским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орнаментом»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Кубачинские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мастера»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Унцукульская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насечка»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-«Знакомство с ковровым искусством Дагестана»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«Табасаранские ковры»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- «Войлочный ковёр –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Арбабаш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4" name="Picture 2" descr="C:\Users\GSM\Desktop\Занятие Балхар\20200318_100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86124"/>
            <a:ext cx="4286280" cy="2786082"/>
          </a:xfrm>
          <a:prstGeom prst="rect">
            <a:avLst/>
          </a:prstGeom>
          <a:noFill/>
        </p:spPr>
      </p:pic>
      <p:pic>
        <p:nvPicPr>
          <p:cNvPr id="28675" name="Picture 3" descr="C:\Users\GSM\Desktop\Занятие Унцукуль\20200326_11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857232"/>
            <a:ext cx="4071966" cy="27860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18272" y="5072074"/>
            <a:ext cx="321471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«Волшебная глина </a:t>
            </a:r>
            <a:r>
              <a:rPr lang="ru-RU" b="1" dirty="0" err="1" smtClean="0">
                <a:latin typeface="Georgia" pitchFamily="18" charset="0"/>
              </a:rPr>
              <a:t>Балхара</a:t>
            </a:r>
            <a:r>
              <a:rPr lang="ru-RU" b="1" dirty="0" smtClean="0">
                <a:latin typeface="Georgia" pitchFamily="18" charset="0"/>
              </a:rPr>
              <a:t>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2071678"/>
            <a:ext cx="371477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«В гостях у мастера Ахмада </a:t>
            </a:r>
          </a:p>
          <a:p>
            <a:pPr algn="ctr"/>
            <a:r>
              <a:rPr lang="ru-RU" b="1" dirty="0" smtClean="0">
                <a:latin typeface="Georgia" pitchFamily="18" charset="0"/>
              </a:rPr>
              <a:t>с. Унцукуль»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785786" y="4429132"/>
            <a:ext cx="3500462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Знакомство с ковровым искусством Дагестана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2071678"/>
            <a:ext cx="371477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Знакомство с </a:t>
            </a:r>
            <a:r>
              <a:rPr lang="ru-RU" b="1" dirty="0" err="1" smtClean="0">
                <a:latin typeface="Georgia" pitchFamily="18" charset="0"/>
              </a:rPr>
              <a:t>унцукульской</a:t>
            </a:r>
            <a:r>
              <a:rPr lang="ru-RU" b="1" dirty="0" smtClean="0">
                <a:latin typeface="Georgia" pitchFamily="18" charset="0"/>
              </a:rPr>
              <a:t> насечкой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026" name="Picture 2" descr="C:\Users\GSM\Desktop\20200326_101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4071966" cy="2786082"/>
          </a:xfrm>
          <a:prstGeom prst="rect">
            <a:avLst/>
          </a:prstGeom>
          <a:noFill/>
        </p:spPr>
      </p:pic>
      <p:pic>
        <p:nvPicPr>
          <p:cNvPr id="1028" name="Picture 4" descr="E:\конкурс\Занятие Табасаран\20200327_104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286124"/>
            <a:ext cx="421484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571480"/>
            <a:ext cx="778674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Georgia" pitchFamily="18" charset="0"/>
              </a:rPr>
              <a:t>2. Подготовка и просмотр презентаций: </a:t>
            </a:r>
            <a:endParaRPr lang="ru-RU" sz="2800" b="1" dirty="0" smtClean="0">
              <a:latin typeface="Georgia" pitchFamily="18" charset="0"/>
            </a:endParaRPr>
          </a:p>
          <a:p>
            <a:pPr lvl="0"/>
            <a:r>
              <a:rPr lang="ru-RU" sz="2800" dirty="0" smtClean="0">
                <a:latin typeface="Georgia" pitchFamily="18" charset="0"/>
              </a:rPr>
              <a:t>«</a:t>
            </a:r>
            <a:r>
              <a:rPr lang="ru-RU" sz="2800" dirty="0" err="1" smtClean="0">
                <a:latin typeface="Georgia" pitchFamily="18" charset="0"/>
              </a:rPr>
              <a:t>Балхарские</a:t>
            </a:r>
            <a:r>
              <a:rPr lang="ru-RU" sz="2800" dirty="0" smtClean="0">
                <a:latin typeface="Georgia" pitchFamily="18" charset="0"/>
              </a:rPr>
              <a:t> изделия и </a:t>
            </a:r>
            <a:r>
              <a:rPr lang="ru-RU" sz="2800" dirty="0" err="1" smtClean="0">
                <a:latin typeface="Georgia" pitchFamily="18" charset="0"/>
              </a:rPr>
              <a:t>балхарская</a:t>
            </a:r>
            <a:r>
              <a:rPr lang="ru-RU" sz="2800" dirty="0" smtClean="0">
                <a:latin typeface="Georgia" pitchFamily="18" charset="0"/>
              </a:rPr>
              <a:t> роспись», </a:t>
            </a:r>
          </a:p>
          <a:p>
            <a:pPr lvl="0"/>
            <a:r>
              <a:rPr lang="ru-RU" sz="2800" dirty="0" smtClean="0">
                <a:latin typeface="Georgia" pitchFamily="18" charset="0"/>
              </a:rPr>
              <a:t>«</a:t>
            </a:r>
            <a:r>
              <a:rPr lang="ru-RU" sz="2800" dirty="0" err="1" smtClean="0">
                <a:latin typeface="Georgia" pitchFamily="18" charset="0"/>
              </a:rPr>
              <a:t>Кубачинские</a:t>
            </a:r>
            <a:r>
              <a:rPr lang="ru-RU" sz="2800" dirty="0" smtClean="0">
                <a:latin typeface="Georgia" pitchFamily="18" charset="0"/>
              </a:rPr>
              <a:t> мастера», </a:t>
            </a:r>
          </a:p>
          <a:p>
            <a:pPr lvl="0"/>
            <a:r>
              <a:rPr lang="ru-RU" sz="2800" dirty="0" smtClean="0">
                <a:latin typeface="Georgia" pitchFamily="18" charset="0"/>
              </a:rPr>
              <a:t>«</a:t>
            </a:r>
            <a:r>
              <a:rPr lang="ru-RU" sz="2800" dirty="0" err="1" smtClean="0">
                <a:latin typeface="Georgia" pitchFamily="18" charset="0"/>
              </a:rPr>
              <a:t>Унцукульская</a:t>
            </a:r>
            <a:r>
              <a:rPr lang="ru-RU" sz="2800" dirty="0" smtClean="0">
                <a:latin typeface="Georgia" pitchFamily="18" charset="0"/>
              </a:rPr>
              <a:t> насечка», </a:t>
            </a:r>
          </a:p>
          <a:p>
            <a:pPr lvl="0"/>
            <a:r>
              <a:rPr lang="ru-RU" sz="2800" dirty="0" smtClean="0">
                <a:latin typeface="Georgia" pitchFamily="18" charset="0"/>
              </a:rPr>
              <a:t>«Табасаранские ковры».</a:t>
            </a:r>
          </a:p>
          <a:p>
            <a:r>
              <a:rPr lang="ru-RU" sz="2800" b="1" dirty="0" smtClean="0">
                <a:latin typeface="Georgia" pitchFamily="18" charset="0"/>
              </a:rPr>
              <a:t>        3.</a:t>
            </a:r>
            <a:r>
              <a:rPr lang="ru-RU" sz="2800" dirty="0" smtClean="0">
                <a:latin typeface="Georgia" pitchFamily="18" charset="0"/>
              </a:rPr>
              <a:t> </a:t>
            </a:r>
            <a:r>
              <a:rPr lang="ru-RU" sz="2800" b="1" i="1" dirty="0" smtClean="0">
                <a:latin typeface="Georgia" pitchFamily="18" charset="0"/>
              </a:rPr>
              <a:t>Познавательное сообщение на тему «Что такое войлок? </a:t>
            </a:r>
            <a:endParaRPr lang="ru-RU" sz="2800" b="1" dirty="0" smtClean="0">
              <a:latin typeface="Georgia" pitchFamily="18" charset="0"/>
            </a:endParaRPr>
          </a:p>
          <a:p>
            <a:r>
              <a:rPr lang="ru-RU" sz="2800" b="1" i="1" dirty="0" smtClean="0">
                <a:latin typeface="Georgia" pitchFamily="18" charset="0"/>
              </a:rPr>
              <a:t>      4. Дидактические игры: «Отгадай элемент узора», «Основные занятия народов Дагестана», «Составь узор».</a:t>
            </a:r>
            <a:endParaRPr lang="ru-RU" sz="2800" b="1" dirty="0" smtClean="0">
              <a:latin typeface="Georgia" pitchFamily="18" charset="0"/>
            </a:endParaRPr>
          </a:p>
          <a:p>
            <a:r>
              <a:rPr lang="ru-RU" sz="2800" b="1" i="1" dirty="0" smtClean="0">
                <a:latin typeface="Georgia" pitchFamily="18" charset="0"/>
              </a:rPr>
              <a:t>     5. Коллекционирование: «Изделия народных мастеров».</a:t>
            </a:r>
            <a:endParaRPr lang="ru-RU" sz="2800" b="1" dirty="0" smtClean="0">
              <a:latin typeface="Georgia" pitchFamily="18" charset="0"/>
            </a:endParaRPr>
          </a:p>
          <a:p>
            <a:endParaRPr lang="ru-RU" sz="2800" dirty="0" smtClean="0">
              <a:latin typeface="Georgia" pitchFamily="18" charset="0"/>
            </a:endParaRPr>
          </a:p>
          <a:p>
            <a:r>
              <a:rPr lang="ru-RU" sz="2800" b="1" dirty="0" smtClean="0"/>
              <a:t>                              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2434" y="1509698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 </a:t>
            </a:r>
            <a:endParaRPr lang="ru-RU" sz="2800" dirty="0" smtClean="0">
              <a:latin typeface="Georgia" pitchFamily="18" charset="0"/>
            </a:endParaRPr>
          </a:p>
          <a:p>
            <a:r>
              <a:rPr lang="ru-RU" sz="2800" b="1" dirty="0" smtClean="0"/>
              <a:t>                             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SM\Desktop\конкурс\depositphotos_62024363-stock-illustration-vintage-grunge-paper-n-fram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229600" cy="1357322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i="1" dirty="0" smtClean="0">
                <a:latin typeface="Georgia" pitchFamily="18" charset="0"/>
              </a:rPr>
              <a:t>Пусть ребенок чувствует красоту и восторгается ею,</a:t>
            </a:r>
            <a:r>
              <a:rPr lang="ru-RU" sz="2400" b="1" dirty="0" smtClean="0">
                <a:latin typeface="Georgia" pitchFamily="18" charset="0"/>
              </a:rPr>
              <a:t/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пусть в его сердце и в памяти</a:t>
            </a:r>
            <a:r>
              <a:rPr lang="ru-RU" sz="2400" b="1" dirty="0" smtClean="0">
                <a:latin typeface="Georgia" pitchFamily="18" charset="0"/>
              </a:rPr>
              <a:t/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навсегда сохранятся образы, в которых воплощается Родина»</a:t>
            </a:r>
            <a:r>
              <a:rPr lang="ru-RU" sz="2400" b="1" dirty="0" smtClean="0">
                <a:latin typeface="Georgia" pitchFamily="18" charset="0"/>
              </a:rPr>
              <a:t/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                                                                 </a:t>
            </a:r>
            <a:br>
              <a:rPr lang="ru-RU" sz="2400" b="1" i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 В. А. Сухомлинский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187624" y="497402"/>
            <a:ext cx="6696744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Речевое развитие: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1. Чтение произведений фольклора на тему народных промыслов;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2. Разучивание стихотворений: Р. Гамзатов «Вот, что пела мама, когда ткала ковер», «Про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балхарских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мастериц», «О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кубачинских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мастерах»;  Казбек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Мазаев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-  отрывок стихотворения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Табасаран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»; Ф. Алиева « Старый мастер»; Р. Рашидов «Гончар из аула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», «Умный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балхарец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»;  Н. Юсупов «Три подарка»;  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Раджабов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«Маленькая ковровщица».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3. Составление рассказов: «Что мне больше всего понравилось в музее?»;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4. Составление и отгадывание загадок о рукотворных предметах: кувшин, палас, ковер и т.д.;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5. Разучивание дагестанских считалок,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закличек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6. Чтение рассказов и сказок: М.Магомедов «Бабушкин сундук», Магомед – Расул  «Затупился штихель», аварская народная сказка «Сыновья мельника»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043608" y="1050478"/>
            <a:ext cx="710029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Художественно – эстетическое развитие: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1. Рассматривание альбомов и наглядно - демонстрационного материала;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2. Лепка из пластилина  на тему: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посуда»;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3. Рисование на тему: «Роспись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болхарской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посуды»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4. Рисование  на тему: «Элементы традиционных узоров ковров»;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5. Рисование на тему: «Декоративное украшение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унцукульского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изделия (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конфетница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)».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6.Рисование на тему:«Табасаранский  ковер»;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7. Рисование на тему: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Кубачинские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браслеты»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8. Аппликация на тему: «Узоры на коврах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Арбабаш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Calibri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Calibri" pitchFamily="34" charset="0"/>
              </a:rPr>
            </a:b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890" name="Picture 2" descr="E:\конкурс\Занятие Балхар\20200318_111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3714776" cy="2857520"/>
          </a:xfrm>
          <a:prstGeom prst="rect">
            <a:avLst/>
          </a:prstGeom>
          <a:noFill/>
        </p:spPr>
      </p:pic>
      <p:pic>
        <p:nvPicPr>
          <p:cNvPr id="37891" name="Picture 3" descr="E:\конкурс\Занятие Балхар\20200318_111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143248"/>
            <a:ext cx="4143404" cy="28575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29190" y="1357298"/>
            <a:ext cx="36433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Роспись </a:t>
            </a:r>
            <a:r>
              <a:rPr lang="ru-RU" sz="2400" b="1" dirty="0" err="1" smtClean="0">
                <a:latin typeface="Georgia" pitchFamily="18" charset="0"/>
              </a:rPr>
              <a:t>балхарской</a:t>
            </a:r>
            <a:r>
              <a:rPr lang="ru-RU" sz="2400" b="1" dirty="0" smtClean="0">
                <a:latin typeface="Georgia" pitchFamily="18" charset="0"/>
              </a:rPr>
              <a:t> посуды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65" name="Picture 1" descr="E:\конкурс\Занятие Унцукуль\20200326_103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000109"/>
            <a:ext cx="3929090" cy="2643206"/>
          </a:xfrm>
          <a:prstGeom prst="rect">
            <a:avLst/>
          </a:prstGeom>
          <a:noFill/>
        </p:spPr>
      </p:pic>
      <p:pic>
        <p:nvPicPr>
          <p:cNvPr id="36866" name="Picture 2" descr="E:\конкурс\Занятие Унцукуль\20200326_104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00438"/>
            <a:ext cx="4429156" cy="27146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190" y="1357298"/>
            <a:ext cx="3786214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Декоративное украшение </a:t>
            </a:r>
            <a:r>
              <a:rPr lang="ru-RU" sz="2400" b="1" dirty="0" err="1" smtClean="0">
                <a:latin typeface="Georgia" pitchFamily="18" charset="0"/>
              </a:rPr>
              <a:t>унцукульского</a:t>
            </a:r>
            <a:r>
              <a:rPr lang="ru-RU" sz="2400" b="1" dirty="0" smtClean="0">
                <a:latin typeface="Georgia" pitchFamily="18" charset="0"/>
              </a:rPr>
              <a:t> изделия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1" name="Picture 1" descr="G:\Айшат\Занятие Табасаран\Новая папка\20200327_155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4429156" cy="2643206"/>
          </a:xfrm>
          <a:prstGeom prst="rect">
            <a:avLst/>
          </a:prstGeom>
          <a:noFill/>
        </p:spPr>
      </p:pic>
      <p:pic>
        <p:nvPicPr>
          <p:cNvPr id="35842" name="Picture 2" descr="G:\Айшат\Занятие Табасаран\Новая папка\20200327_163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357562"/>
            <a:ext cx="4500594" cy="29289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190" y="1357298"/>
            <a:ext cx="3786214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«Узоры на коврах «</a:t>
            </a:r>
            <a:r>
              <a:rPr lang="ru-RU" sz="2400" b="1" dirty="0" err="1" smtClean="0">
                <a:latin typeface="Georgia" pitchFamily="18" charset="0"/>
              </a:rPr>
              <a:t>Арбабаш</a:t>
            </a:r>
            <a:r>
              <a:rPr lang="ru-RU" sz="2400" b="1" dirty="0" smtClean="0">
                <a:latin typeface="Georgia" pitchFamily="18" charset="0"/>
              </a:rPr>
              <a:t>»»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17" name="Picture 1" descr="G:\Айшат\Занятие Унцукуль\20200327_100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14356"/>
            <a:ext cx="4214842" cy="2786082"/>
          </a:xfrm>
          <a:prstGeom prst="rect">
            <a:avLst/>
          </a:prstGeom>
          <a:noFill/>
        </p:spPr>
      </p:pic>
      <p:pic>
        <p:nvPicPr>
          <p:cNvPr id="34818" name="Picture 2" descr="G:\Айшат\Занятие Унцукуль\20200327_101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286124"/>
            <a:ext cx="4429156" cy="28575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190" y="1357298"/>
            <a:ext cx="3786214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«</a:t>
            </a:r>
            <a:r>
              <a:rPr lang="ru-RU" sz="2400" b="1" dirty="0" err="1" smtClean="0">
                <a:latin typeface="Georgia" pitchFamily="18" charset="0"/>
              </a:rPr>
              <a:t>Кубачинские</a:t>
            </a:r>
            <a:r>
              <a:rPr lang="ru-RU" sz="2400" b="1" dirty="0" smtClean="0">
                <a:latin typeface="Georgia" pitchFamily="18" charset="0"/>
              </a:rPr>
              <a:t> браслеты»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85786" y="928670"/>
            <a:ext cx="735811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Социально-коммуникативное развитие: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1. Хороводная народная игра «Ручеек».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2. Сюжетно – ролевые  игры:  «Путешествие по Дагестану», «Ярмарка ковров», «Забавные игрушки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3. Экскурсии с родителями и детьми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Арт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– студию «Гончар», Национальный краеведческий музей имени Тахо- Годи в городе Махачкала;  поход с детьми в музей народно – прикладного искусства при городской библиотеке города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Кизилюрт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4. Игра-путешествие: «Встречи с народным мастером с.Унцукуль»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5. Игра-драматизация по произведению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Рашида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Рашидова «Гончар из аула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33" name="Picture 1" descr="G:\Айшат\Айшат музей\20200229_135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4357718" cy="257176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43504" y="1428736"/>
            <a:ext cx="357190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Национальный краеведческий музей им. </a:t>
            </a:r>
            <a:r>
              <a:rPr lang="ru-RU" sz="2000" b="1" dirty="0" err="1" smtClean="0">
                <a:latin typeface="Georgia" pitchFamily="18" charset="0"/>
              </a:rPr>
              <a:t>Тахо-Годи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44034" name="Picture 2" descr="G:\Айшат\Айшат Балхар\20200229_110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214686"/>
            <a:ext cx="4572032" cy="26119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4000504"/>
            <a:ext cx="357190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Экскурсия в </a:t>
            </a:r>
            <a:r>
              <a:rPr lang="ru-RU" sz="2000" b="1" dirty="0" err="1" smtClean="0">
                <a:latin typeface="Georgia" pitchFamily="18" charset="0"/>
              </a:rPr>
              <a:t>Арт-студию</a:t>
            </a:r>
            <a:r>
              <a:rPr lang="ru-RU" sz="2000" b="1" dirty="0" smtClean="0">
                <a:latin typeface="Georgia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Georgia" pitchFamily="18" charset="0"/>
              </a:rPr>
              <a:t>«Гончар»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3009" name="Picture 1" descr="H:\Айшат\IMG_20200911_195558_924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785786" y="500042"/>
            <a:ext cx="4286280" cy="3000396"/>
          </a:xfrm>
          <a:prstGeom prst="rect">
            <a:avLst/>
          </a:prstGeom>
          <a:noFill/>
        </p:spPr>
      </p:pic>
      <p:pic>
        <p:nvPicPr>
          <p:cNvPr id="43010" name="Picture 2" descr="H:\Айшат\IMG_20200911_195551_378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071934" y="3143248"/>
            <a:ext cx="4357718" cy="30003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3504" y="1000108"/>
            <a:ext cx="3786214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В музее искусства при городской библиотеке г. </a:t>
            </a:r>
            <a:r>
              <a:rPr lang="ru-RU" sz="2000" b="1" dirty="0" err="1" smtClean="0">
                <a:latin typeface="Georgia" pitchFamily="18" charset="0"/>
              </a:rPr>
              <a:t>Кизилюрт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000100" y="714356"/>
            <a:ext cx="728661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Физическое развитие: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Дагестанские подвижные народные игры:  «Надень папаху», «Подними платок» (авар.), «Под буркой»,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Ты-джигит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я-джигит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 (нар.).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 descr="G:\Айшат\Айшат сайт\Навруз\IMG_034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42910" y="2214554"/>
            <a:ext cx="4214842" cy="2786082"/>
          </a:xfrm>
          <a:prstGeom prst="rect">
            <a:avLst/>
          </a:prstGeom>
          <a:noFill/>
        </p:spPr>
      </p:pic>
      <p:pic>
        <p:nvPicPr>
          <p:cNvPr id="41987" name="Picture 3" descr="G:\Навруз\20200319_16531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500562" y="3500438"/>
            <a:ext cx="4357718" cy="27146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72066" y="2214554"/>
            <a:ext cx="36433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«Ты джигит и я – джигит»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5214950"/>
            <a:ext cx="36433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«Под буркой»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596" y="1643050"/>
            <a:ext cx="8229600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                                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857224" y="1071546"/>
            <a:ext cx="750099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43046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Паспорт проекта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Тип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информационно - творческий;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Сроки реализации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среднесрочный (3 месяца);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Участники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дети старшей группы, </a:t>
            </a:r>
            <a:r>
              <a:rPr lang="ru-RU" sz="24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родители,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педагоги детского сада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928662" y="1071546"/>
            <a:ext cx="742955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9001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Работа с родителями: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90011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9001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Консультации и индивидуальные беседы с родителями по теме проекта;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9001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Консультация для родителей (папка-передвижка) на тему: «Влияние народных промыслов на эстетическое воспитание детей дошкольного возраста»; «Художественно – эстетическое воспитание детей в семье»;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9001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Привлечь родителей к созданию мини – музея дагестанского быта;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9001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Мастер-класс на тему: 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9001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Совместные экскурсии в музеи.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8129" name="Picture 1" descr="G:\Айшат\Айшат музей\20200229_13190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85786" y="714356"/>
            <a:ext cx="4286280" cy="3044540"/>
          </a:xfrm>
          <a:prstGeom prst="rect">
            <a:avLst/>
          </a:prstGeom>
          <a:noFill/>
        </p:spPr>
      </p:pic>
      <p:pic>
        <p:nvPicPr>
          <p:cNvPr id="48130" name="Picture 2" descr="G:\Айшат\Айшат музей\20200229_135149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357686" y="3000372"/>
            <a:ext cx="4357718" cy="3143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3504" y="1214422"/>
            <a:ext cx="357190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Национальный краеведческий музей им. </a:t>
            </a:r>
            <a:r>
              <a:rPr lang="ru-RU" sz="2000" b="1" dirty="0" err="1" smtClean="0">
                <a:latin typeface="Georgia" pitchFamily="18" charset="0"/>
              </a:rPr>
              <a:t>Тахо-Годи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7105" name="Picture 1" descr="G:\Айшат\Айшат Балхар\20200229_124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3929090" cy="2893239"/>
          </a:xfrm>
          <a:prstGeom prst="rect">
            <a:avLst/>
          </a:prstGeom>
          <a:noFill/>
        </p:spPr>
      </p:pic>
      <p:pic>
        <p:nvPicPr>
          <p:cNvPr id="47106" name="Picture 2" descr="G:\Айшат\Айшат Балхар\20200229_122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143248"/>
            <a:ext cx="4214842" cy="31611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57752" y="1357298"/>
            <a:ext cx="3714776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Экскурсия в </a:t>
            </a:r>
            <a:r>
              <a:rPr lang="ru-RU" sz="2000" b="1" dirty="0" err="1" smtClean="0">
                <a:latin typeface="Georgia" pitchFamily="18" charset="0"/>
              </a:rPr>
              <a:t>Арт-студию</a:t>
            </a:r>
            <a:r>
              <a:rPr lang="ru-RU" sz="2000" b="1" dirty="0" smtClean="0">
                <a:latin typeface="Georgia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Georgia" pitchFamily="18" charset="0"/>
              </a:rPr>
              <a:t>«Гончар»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714348" y="1071546"/>
            <a:ext cx="77153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3 этап. Итоговый обобщающий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1. Оформление выставки рисунков и поделок детей;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2. Презентация проекта для родителей и педагогического коллектива детского сада;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3. Мастер – класс для родителей и педагогов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Арбабаш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- приданное предков»;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4. Итоговая  НОД  на тему: «Волшебный мир народного искусства Дагестана».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57" name="Picture 1" descr="G:\Айшат\Мастер-класс\20200327_133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4357718" cy="2821801"/>
          </a:xfrm>
          <a:prstGeom prst="rect">
            <a:avLst/>
          </a:prstGeom>
          <a:noFill/>
        </p:spPr>
      </p:pic>
      <p:pic>
        <p:nvPicPr>
          <p:cNvPr id="45058" name="Picture 2" descr="G:\Айшат\Мастер-класс\20200327_134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286124"/>
            <a:ext cx="4929222" cy="29289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14942" y="1357298"/>
            <a:ext cx="3643338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Мастер- класс на тему:  «</a:t>
            </a:r>
            <a:r>
              <a:rPr lang="ru-RU" sz="2000" b="1" dirty="0" err="1" smtClean="0">
                <a:latin typeface="Georgia" pitchFamily="18" charset="0"/>
              </a:rPr>
              <a:t>Арбабаш</a:t>
            </a:r>
            <a:r>
              <a:rPr lang="ru-RU" sz="2000" b="1" dirty="0">
                <a:latin typeface="Georgia" pitchFamily="18" charset="0"/>
              </a:rPr>
              <a:t> </a:t>
            </a:r>
            <a:r>
              <a:rPr lang="ru-RU" sz="2000" b="1" dirty="0" smtClean="0">
                <a:latin typeface="Georgia" pitchFamily="18" charset="0"/>
              </a:rPr>
              <a:t>– приданное предков» 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F:\Айшат\Новая папка\20200915_151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57" y="884253"/>
            <a:ext cx="4059943" cy="2283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F:\Айшат\Новая папка\20200915_151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9697" y="980728"/>
            <a:ext cx="3888432" cy="2187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F:\Айшат\Новая папка\20200915_151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6099" y="3284984"/>
            <a:ext cx="4812622" cy="270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6300191" y="3789040"/>
            <a:ext cx="2445777" cy="1066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«Волшебный мир народного искусства Дагестана»</a:t>
            </a:r>
            <a:endParaRPr lang="ru-RU" sz="14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928662" y="487025"/>
            <a:ext cx="70009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               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VI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 Заключение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2" name="Picture 2" descr="C:\Users\GSM\Desktop\20200327_16334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14348" y="1142984"/>
            <a:ext cx="7715304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297" name="Picture 1" descr="C:\Users\GSM\Desktop\20200326_10441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57224" y="785794"/>
            <a:ext cx="7500958" cy="5625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4273" name="Picture 1" descr="C:\Users\GSM\Desktop\20200318_11204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71472" y="1214422"/>
            <a:ext cx="8072462" cy="47327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3249" name="Picture 1" descr="G:\Айшат\Мастер-класс\20200327_153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14356"/>
            <a:ext cx="8072462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929"/>
            <a:ext cx="9206753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42910" y="928670"/>
            <a:ext cx="7715304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Веками трудились в Дагестане непревзойденные его народные умельцы: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златокузнецы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аула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Кубачи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, серебряных дел мастера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Гоцатля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Унцукульцы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из дерева создавали рукотворные поэмы,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дербентские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, табасаранские женщины на ковры переносили все сто красок земли моей,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балхарки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на глиняных кувшинах писали таинственные стихи.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Расул Гамзатов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E:\Айшат работы\20200915_163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826" y="972995"/>
            <a:ext cx="3854174" cy="2167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йшат работы\20200916_185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450" y="3429000"/>
            <a:ext cx="4363100" cy="2454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йшат работы\20200916_185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72995"/>
            <a:ext cx="3854174" cy="2167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387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8370" name="Picture 2" descr="G:\Айшат\Занятие Табасаран\20200327_11175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22916"/>
          <a:stretch>
            <a:fillRect/>
          </a:stretch>
        </p:blipFill>
        <p:spPr bwMode="auto">
          <a:xfrm>
            <a:off x="428596" y="928670"/>
            <a:ext cx="8286776" cy="5286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331640" y="548681"/>
            <a:ext cx="66247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eorgia" pitchFamily="18" charset="0"/>
              </a:rPr>
              <a:t>Список использованной  литературы:</a:t>
            </a:r>
            <a:endParaRPr lang="ru-RU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 </a:t>
            </a:r>
          </a:p>
          <a:p>
            <a:pPr marL="342900" lvl="0" indent="-342900">
              <a:buAutoNum type="arabicPeriod"/>
            </a:pPr>
            <a:r>
              <a:rPr lang="ru-RU" sz="1600" dirty="0" err="1" smtClean="0">
                <a:latin typeface="Georgia" pitchFamily="18" charset="0"/>
              </a:rPr>
              <a:t>Байрамбеков</a:t>
            </a:r>
            <a:r>
              <a:rPr lang="ru-RU" sz="1600" dirty="0" smtClean="0">
                <a:latin typeface="Georgia" pitchFamily="18" charset="0"/>
              </a:rPr>
              <a:t>  </a:t>
            </a:r>
            <a:r>
              <a:rPr lang="ru-RU" sz="1600" dirty="0">
                <a:latin typeface="Georgia" pitchFamily="18" charset="0"/>
              </a:rPr>
              <a:t>М.М. «Ознакомление детей дошкольного возраста с народным искусством Дагестана». Издательство «Лотос», Махачкала, 2018 </a:t>
            </a:r>
            <a:r>
              <a:rPr lang="ru-RU" sz="1600" dirty="0" smtClean="0">
                <a:latin typeface="Georgia" pitchFamily="18" charset="0"/>
              </a:rPr>
              <a:t>.</a:t>
            </a:r>
          </a:p>
          <a:p>
            <a:pPr marL="342900" lvl="0" indent="-342900">
              <a:buAutoNum type="arabicPeriod"/>
            </a:pPr>
            <a:endParaRPr lang="ru-RU" sz="1600" dirty="0">
              <a:latin typeface="Georgia" pitchFamily="18" charset="0"/>
            </a:endParaRPr>
          </a:p>
          <a:p>
            <a:pPr lvl="0"/>
            <a:r>
              <a:rPr lang="ru-RU" sz="1600" dirty="0" smtClean="0">
                <a:latin typeface="Georgia" pitchFamily="18" charset="0"/>
              </a:rPr>
              <a:t>2. </a:t>
            </a:r>
            <a:r>
              <a:rPr lang="ru-RU" sz="1600" dirty="0" err="1" smtClean="0">
                <a:latin typeface="Georgia" pitchFamily="18" charset="0"/>
              </a:rPr>
              <a:t>Гусарова</a:t>
            </a:r>
            <a:r>
              <a:rPr lang="ru-RU" sz="1600" dirty="0" smtClean="0">
                <a:latin typeface="Georgia" pitchFamily="18" charset="0"/>
              </a:rPr>
              <a:t> </a:t>
            </a:r>
            <a:r>
              <a:rPr lang="ru-RU" sz="1600" dirty="0">
                <a:latin typeface="Georgia" pitchFamily="18" charset="0"/>
              </a:rPr>
              <a:t>Л.Ф. Проектная деятельность в детском саду. - ДИПКПК, 2012.</a:t>
            </a:r>
          </a:p>
          <a:p>
            <a:pPr lvl="0"/>
            <a:endParaRPr lang="ru-RU" sz="1600" dirty="0" smtClean="0">
              <a:latin typeface="Georgia" pitchFamily="18" charset="0"/>
            </a:endParaRPr>
          </a:p>
          <a:p>
            <a:pPr lvl="0"/>
            <a:r>
              <a:rPr lang="ru-RU" sz="1600" dirty="0" smtClean="0">
                <a:latin typeface="Georgia" pitchFamily="18" charset="0"/>
              </a:rPr>
              <a:t>3. Методическое </a:t>
            </a:r>
            <a:r>
              <a:rPr lang="ru-RU" sz="1600" dirty="0">
                <a:latin typeface="Georgia" pitchFamily="18" charset="0"/>
              </a:rPr>
              <a:t>пособие «Подвижные игры народов Дагестана». </a:t>
            </a:r>
            <a:endParaRPr lang="ru-RU" sz="1600" dirty="0" smtClean="0">
              <a:latin typeface="Georgia" pitchFamily="18" charset="0"/>
            </a:endParaRPr>
          </a:p>
          <a:p>
            <a:pPr lvl="0"/>
            <a:r>
              <a:rPr lang="ru-RU" sz="1600" dirty="0" smtClean="0">
                <a:latin typeface="Georgia" pitchFamily="18" charset="0"/>
              </a:rPr>
              <a:t>/ </a:t>
            </a:r>
            <a:r>
              <a:rPr lang="ru-RU" sz="1600" dirty="0">
                <a:latin typeface="Georgia" pitchFamily="18" charset="0"/>
              </a:rPr>
              <a:t>Идрисова З.И. – Махачкала: типография ИПЭ РД «Эко – пресс», 2014</a:t>
            </a:r>
            <a:r>
              <a:rPr lang="ru-RU" sz="1600" dirty="0" smtClean="0">
                <a:latin typeface="Georgia" pitchFamily="18" charset="0"/>
              </a:rPr>
              <a:t>.</a:t>
            </a:r>
          </a:p>
          <a:p>
            <a:pPr lvl="0"/>
            <a:endParaRPr lang="ru-RU" sz="1600" dirty="0">
              <a:latin typeface="Georgia" pitchFamily="18" charset="0"/>
            </a:endParaRPr>
          </a:p>
          <a:p>
            <a:pPr lvl="0"/>
            <a:r>
              <a:rPr lang="ru-RU" sz="1600" dirty="0" smtClean="0">
                <a:latin typeface="Georgia" pitchFamily="18" charset="0"/>
              </a:rPr>
              <a:t>4. Фольклор </a:t>
            </a:r>
            <a:r>
              <a:rPr lang="ru-RU" sz="1600" dirty="0">
                <a:latin typeface="Georgia" pitchFamily="18" charset="0"/>
              </a:rPr>
              <a:t>и литература народов Дагестана: Хрестоматия для дошкольных учреждений / Сост. Р.Х. Гасанова, Ш.А. Мирзоев. – Махачкала: «Лотос», 2005</a:t>
            </a:r>
            <a:r>
              <a:rPr lang="ru-RU" sz="1600" dirty="0" smtClean="0">
                <a:latin typeface="Georgia" pitchFamily="18" charset="0"/>
              </a:rPr>
              <a:t>.</a:t>
            </a:r>
          </a:p>
          <a:p>
            <a:pPr lvl="0"/>
            <a:endParaRPr lang="ru-RU" sz="1600" dirty="0">
              <a:latin typeface="Georgia" pitchFamily="18" charset="0"/>
            </a:endParaRPr>
          </a:p>
          <a:p>
            <a:pPr lvl="0"/>
            <a:r>
              <a:rPr lang="ru-RU" sz="1600" dirty="0" smtClean="0">
                <a:latin typeface="Georgia" pitchFamily="18" charset="0"/>
              </a:rPr>
              <a:t>5. </a:t>
            </a:r>
            <a:r>
              <a:rPr lang="ru-RU" sz="1600" dirty="0" err="1" smtClean="0">
                <a:latin typeface="Georgia" pitchFamily="18" charset="0"/>
              </a:rPr>
              <a:t>Шурпаева</a:t>
            </a:r>
            <a:r>
              <a:rPr lang="ru-RU" sz="1600" dirty="0" smtClean="0">
                <a:latin typeface="Georgia" pitchFamily="18" charset="0"/>
              </a:rPr>
              <a:t> </a:t>
            </a:r>
            <a:r>
              <a:rPr lang="ru-RU" sz="1600" dirty="0">
                <a:latin typeface="Georgia" pitchFamily="18" charset="0"/>
              </a:rPr>
              <a:t>М.И., </a:t>
            </a:r>
            <a:r>
              <a:rPr lang="ru-RU" sz="1600" dirty="0" err="1">
                <a:latin typeface="Georgia" pitchFamily="18" charset="0"/>
              </a:rPr>
              <a:t>Байрамбеков</a:t>
            </a:r>
            <a:r>
              <a:rPr lang="ru-RU" sz="1600" dirty="0">
                <a:latin typeface="Georgia" pitchFamily="18" charset="0"/>
              </a:rPr>
              <a:t> М.М., </a:t>
            </a:r>
            <a:r>
              <a:rPr lang="ru-RU" sz="1600" dirty="0" err="1">
                <a:latin typeface="Georgia" pitchFamily="18" charset="0"/>
              </a:rPr>
              <a:t>Исмаилова</a:t>
            </a:r>
            <a:r>
              <a:rPr lang="ru-RU" sz="1600" dirty="0">
                <a:latin typeface="Georgia" pitchFamily="18" charset="0"/>
              </a:rPr>
              <a:t> У.А., Гришина А.В. Региональная образовательная программа дошкольного образования Республики Дагестан; под ред. Г.И. Магомедова. – Махачкала: ООО Издательство «НИИ педагогика», 2015.</a:t>
            </a:r>
          </a:p>
          <a:p>
            <a:r>
              <a:rPr lang="ru-RU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28662" y="571480"/>
            <a:ext cx="757242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Цели проекта: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-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познакомить детей с основными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традицион-ными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народными художественными промыслами Дагестана: гончарное искусство, ручное ковроткачество, насечка и резьба по дереву, чеканка по золоту и серебру;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- раскрыть некоторые их особенности  (выбор материала, специфику изготовления и нанесения  орнамента и узора, подбор цвета, составление композиции);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- научить применять в творческой деятельности основные элементы народно – прикладного искусства Дагестана;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- воспитывать интерес и любовь к народному искусству и труду мастеров.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85786" y="1000108"/>
            <a:ext cx="757242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Образовательные: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 формировать представление детей о принадлежности их к культуре и народно – прикладному творчеству народов Дагестана;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- содействовать развитию речи ребенка: обогащать словарь, повышать выразительность речи;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-  научить различать и изображать изделия народных промыслов Дагестана в традиционной и нетрадиционной технике.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1357298"/>
            <a:ext cx="83582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Развивающие:</a:t>
            </a:r>
            <a:endParaRPr lang="ru-RU" sz="2800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- развивать художественно-творческие способности в процессе восприятия произведений декоративного искусства и детской деятельности: рисование, лепка, аппликация;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- развивать умение видеть красоту изделий прикладного творчества, формировать эстетический вкус.</a:t>
            </a:r>
            <a:endParaRPr lang="ru-RU" sz="2800" dirty="0" smtClean="0"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1357298"/>
            <a:ext cx="83582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Воспитательные:</a:t>
            </a:r>
            <a:endParaRPr lang="ru-RU" sz="2800" dirty="0" smtClean="0">
              <a:latin typeface="Georgia" pitchFamily="18" charset="0"/>
            </a:endParaRPr>
          </a:p>
          <a:p>
            <a:r>
              <a:rPr lang="ru-RU" sz="2800" dirty="0" smtClean="0">
                <a:latin typeface="Georgia" pitchFamily="18" charset="0"/>
              </a:rPr>
              <a:t>    - воспитывать чувство любви и уважения к труду людей, гордиться традициями и культурой своего народа;</a:t>
            </a:r>
          </a:p>
          <a:p>
            <a:r>
              <a:rPr lang="ru-RU" sz="2800" dirty="0" smtClean="0">
                <a:latin typeface="Georgia" pitchFamily="18" charset="0"/>
              </a:rPr>
              <a:t>   - привлечь родителей к проблеме развития познавательной сферы ребёнка;</a:t>
            </a:r>
          </a:p>
          <a:p>
            <a:r>
              <a:rPr lang="ru-RU" sz="2800" dirty="0" smtClean="0">
                <a:latin typeface="Georgia" pitchFamily="18" charset="0"/>
              </a:rPr>
              <a:t>    - донести до воспитанников, что они являются носителями дагестанской культуры, наследниками великих мастеров.</a:t>
            </a:r>
          </a:p>
          <a:p>
            <a:r>
              <a:rPr lang="ru-RU" sz="2800" dirty="0" smtClean="0">
                <a:latin typeface="Georgia" pitchFamily="18" charset="0"/>
              </a:rPr>
              <a:t> </a:t>
            </a:r>
          </a:p>
          <a:p>
            <a:r>
              <a:rPr lang="ru-RU" sz="2800" b="1" dirty="0" smtClean="0"/>
              <a:t>                             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GSM\Desktop\конкурс\depositphotos_62024363-stock-illustration-vintage-grunge-paper-n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571480"/>
            <a:ext cx="8358246" cy="68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000" b="1" dirty="0" smtClean="0">
                <a:latin typeface="Georgia" pitchFamily="18" charset="0"/>
              </a:rPr>
              <a:t>                              Предполагаемый результат:</a:t>
            </a:r>
            <a:endParaRPr lang="ru-RU" sz="2000" dirty="0" smtClean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       1. Познакомить детей и привлечь родителей к историческому и культурному наследию родного края;</a:t>
            </a:r>
          </a:p>
          <a:p>
            <a:r>
              <a:rPr lang="ru-RU" sz="2000" dirty="0" smtClean="0">
                <a:latin typeface="Georgia" pitchFamily="18" charset="0"/>
              </a:rPr>
              <a:t>       2. Закрепление знаний и представлений детей о народных промыслах Дагестана;</a:t>
            </a:r>
          </a:p>
          <a:p>
            <a:r>
              <a:rPr lang="ru-RU" sz="2000" dirty="0" smtClean="0">
                <a:latin typeface="Georgia" pitchFamily="18" charset="0"/>
              </a:rPr>
              <a:t>        3. Заинтересованность и активное участие родителей в образовательном процессе детского сада;</a:t>
            </a:r>
          </a:p>
          <a:p>
            <a:r>
              <a:rPr lang="ru-RU" sz="2000" dirty="0" smtClean="0">
                <a:latin typeface="Georgia" pitchFamily="18" charset="0"/>
              </a:rPr>
              <a:t>        4. Развитие творческих способностей, воображения и мышления  у детей;</a:t>
            </a:r>
          </a:p>
          <a:p>
            <a:r>
              <a:rPr lang="ru-RU" sz="2000" dirty="0" smtClean="0">
                <a:latin typeface="Georgia" pitchFamily="18" charset="0"/>
              </a:rPr>
              <a:t>        5. Обогащение знаний детей об  устном народном творчестве Дагестана;  </a:t>
            </a:r>
          </a:p>
          <a:p>
            <a:r>
              <a:rPr lang="ru-RU" sz="2000" dirty="0" smtClean="0">
                <a:latin typeface="Georgia" pitchFamily="18" charset="0"/>
              </a:rPr>
              <a:t>        6. Формирование предпосылок поисковой деятельности, интеллектуальной инициативы.</a:t>
            </a: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  <a:p>
            <a:r>
              <a:rPr lang="ru-RU" sz="2800" dirty="0" smtClean="0"/>
              <a:t> </a:t>
            </a:r>
          </a:p>
          <a:p>
            <a:r>
              <a:rPr lang="ru-RU" sz="2800" b="1" dirty="0" smtClean="0"/>
              <a:t>                             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1109</Words>
  <Application>Microsoft Office PowerPoint</Application>
  <PresentationFormat>Экран (4:3)</PresentationFormat>
  <Paragraphs>176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Пусть ребенок чувствует красоту и восторгается ею, пусть в его сердце и в памяти навсегда сохранятся образы, в которых воплощается Родина»                                                                    В. А. Сухомлинский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GSM</dc:creator>
  <cp:lastModifiedBy>user</cp:lastModifiedBy>
  <cp:revision>35</cp:revision>
  <dcterms:created xsi:type="dcterms:W3CDTF">2020-09-11T13:18:11Z</dcterms:created>
  <dcterms:modified xsi:type="dcterms:W3CDTF">2020-09-16T17:14:40Z</dcterms:modified>
</cp:coreProperties>
</file>