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8" r:id="rId4"/>
    <p:sldId id="258" r:id="rId5"/>
    <p:sldId id="265" r:id="rId6"/>
    <p:sldId id="266" r:id="rId7"/>
    <p:sldId id="259" r:id="rId8"/>
    <p:sldId id="264" r:id="rId9"/>
    <p:sldId id="263" r:id="rId10"/>
    <p:sldId id="261" r:id="rId11"/>
    <p:sldId id="267" r:id="rId12"/>
    <p:sldId id="260" r:id="rId13"/>
    <p:sldId id="26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53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F363B80-997E-4C83-9BD0-A0664882DFC5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19E6134-B0C2-4432-A378-219796FFFACC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63B80-997E-4C83-9BD0-A0664882DFC5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E6134-B0C2-4432-A378-219796FFFACC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63B80-997E-4C83-9BD0-A0664882DFC5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E6134-B0C2-4432-A378-219796FFFACC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63B80-997E-4C83-9BD0-A0664882DFC5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E6134-B0C2-4432-A378-219796FFFAC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63B80-997E-4C83-9BD0-A0664882DFC5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E6134-B0C2-4432-A378-219796FFFACC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63B80-997E-4C83-9BD0-A0664882DFC5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E6134-B0C2-4432-A378-219796FFFACC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63B80-997E-4C83-9BD0-A0664882DFC5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E6134-B0C2-4432-A378-219796FFFACC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63B80-997E-4C83-9BD0-A0664882DFC5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E6134-B0C2-4432-A378-219796FFFACC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63B80-997E-4C83-9BD0-A0664882DFC5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E6134-B0C2-4432-A378-219796FFFAC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63B80-997E-4C83-9BD0-A0664882DFC5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E6134-B0C2-4432-A378-219796FFFAC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63B80-997E-4C83-9BD0-A0664882DFC5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E6134-B0C2-4432-A378-219796FFFAC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F363B80-997E-4C83-9BD0-A0664882DFC5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319E6134-B0C2-4432-A378-219796FFFAC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7664" y="773440"/>
            <a:ext cx="6336704" cy="2079496"/>
          </a:xfrm>
        </p:spPr>
        <p:txBody>
          <a:bodyPr/>
          <a:lstStyle/>
          <a:p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«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Балхарские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 изделия </a:t>
            </a:r>
            <a:b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и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балхарская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 роспись»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1026" name="Picture 2" descr="Балхарская керамика. Народные промыслы Дагестана, фото №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005688"/>
            <a:ext cx="5184576" cy="3468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486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8491" y="570156"/>
            <a:ext cx="7411902" cy="842620"/>
          </a:xfrm>
        </p:spPr>
        <p:txBody>
          <a:bodyPr/>
          <a:lstStyle/>
          <a:p>
            <a:r>
              <a:rPr lang="ru-RU" b="1" dirty="0" smtClean="0">
                <a:latin typeface="Segoe Print" pitchFamily="2" charset="0"/>
              </a:rPr>
              <a:t>Гончарный круг</a:t>
            </a:r>
            <a:endParaRPr lang="ru-RU" b="1" dirty="0">
              <a:latin typeface="Segoe Print" pitchFamily="2" charset="0"/>
            </a:endParaRPr>
          </a:p>
        </p:txBody>
      </p:sp>
      <p:pic>
        <p:nvPicPr>
          <p:cNvPr id="6146" name="Picture 2" descr="Балхарская керамика. Народные промыслы Дагестана, фото №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132856"/>
            <a:ext cx="5760640" cy="443230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31107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9688" y="116632"/>
            <a:ext cx="7812752" cy="1656184"/>
          </a:xfrm>
        </p:spPr>
        <p:txBody>
          <a:bodyPr/>
          <a:lstStyle/>
          <a:p>
            <a:r>
              <a:rPr lang="ru-RU" sz="3600" dirty="0"/>
              <a:t>Поверхность сосудов шлифуют чаще всего при помощи кусочка </a:t>
            </a:r>
            <a:r>
              <a:rPr lang="ru-RU" sz="3600" dirty="0" smtClean="0"/>
              <a:t>сердолика.</a:t>
            </a:r>
            <a:br>
              <a:rPr lang="ru-RU" sz="3600" dirty="0" smtClean="0"/>
            </a:br>
            <a:r>
              <a:rPr lang="ru-RU" sz="2000" b="1" dirty="0">
                <a:solidFill>
                  <a:srgbClr val="C00000"/>
                </a:solidFill>
              </a:rPr>
              <a:t>Сердолик</a:t>
            </a:r>
            <a:r>
              <a:rPr lang="ru-RU" sz="2000" dirty="0"/>
              <a:t> – натуральный самоцвет, одна из наиболее привлекательных разновидностей агата.</a:t>
            </a:r>
          </a:p>
        </p:txBody>
      </p:sp>
      <p:pic>
        <p:nvPicPr>
          <p:cNvPr id="11266" name="Picture 2" descr="https://welcomedagestan.ru/wp-content/uploads/osold/uploaded/balhar_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060848"/>
            <a:ext cx="3056117" cy="45956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Изготовление посуды. /Фото:livemaster.r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060848"/>
            <a:ext cx="3528392" cy="441049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76451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260648"/>
            <a:ext cx="7848872" cy="1440160"/>
          </a:xfrm>
        </p:spPr>
        <p:txBody>
          <a:bodyPr/>
          <a:lstStyle/>
          <a:p>
            <a:r>
              <a:rPr lang="ru-RU" sz="2000" b="1" dirty="0">
                <a:latin typeface="Segoe Print" pitchFamily="2" charset="0"/>
              </a:rPr>
              <a:t>Запекают керамику в особых печах, которые здесь называют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«чара» </a:t>
            </a:r>
            <a:r>
              <a:rPr lang="ru-RU" sz="2000" b="1" dirty="0">
                <a:latin typeface="Segoe Print" pitchFamily="2" charset="0"/>
              </a:rPr>
              <a:t>— это сооружение из двух этажей, где на втором располагаются глиняная посуда, а на </a:t>
            </a:r>
            <a:r>
              <a:rPr lang="ru-RU" sz="2000" b="1" dirty="0" smtClean="0">
                <a:latin typeface="Segoe Print" pitchFamily="2" charset="0"/>
              </a:rPr>
              <a:t>первом </a:t>
            </a:r>
            <a:r>
              <a:rPr lang="ru-RU" sz="2000" b="1" dirty="0">
                <a:latin typeface="Segoe Print" pitchFamily="2" charset="0"/>
              </a:rPr>
              <a:t>разводят </a:t>
            </a:r>
            <a:r>
              <a:rPr lang="ru-RU" sz="2000" b="1" dirty="0" smtClean="0">
                <a:latin typeface="Segoe Print" pitchFamily="2" charset="0"/>
              </a:rPr>
              <a:t>огонь</a:t>
            </a:r>
            <a:endParaRPr lang="ru-RU" sz="2000" b="1" dirty="0">
              <a:latin typeface="Segoe Print" pitchFamily="2" charset="0"/>
            </a:endParaRPr>
          </a:p>
        </p:txBody>
      </p:sp>
      <p:pic>
        <p:nvPicPr>
          <p:cNvPr id="5122" name="Picture 2" descr="Балхарская керамика. Народные промыслы Дагестана, фото №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2960" y="1772816"/>
            <a:ext cx="3888432" cy="486054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Балхарская керамика. Народные промыслы Дагестана, фото №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318034"/>
            <a:ext cx="4294753" cy="429475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31975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80920" cy="1656184"/>
          </a:xfrm>
        </p:spPr>
        <p:txBody>
          <a:bodyPr/>
          <a:lstStyle/>
          <a:p>
            <a:r>
              <a:rPr lang="ru-RU" sz="2000" b="1" dirty="0" smtClean="0"/>
              <a:t>В </a:t>
            </a:r>
            <a:r>
              <a:rPr lang="ru-RU" sz="2000" b="1" dirty="0"/>
              <a:t>былые времена лепкой из глины занимались исключительно женщины, а мужчины развозили готовые изделия на повозках по всему Дагестану. В настоящее время этим старинным ремеслом занимаются и женщины, и мужчины</a:t>
            </a:r>
            <a:r>
              <a:rPr lang="ru-RU" sz="2000" b="1" dirty="0" smtClean="0"/>
              <a:t>.</a:t>
            </a:r>
            <a:endParaRPr lang="ru-RU" sz="2000" b="1" dirty="0"/>
          </a:p>
        </p:txBody>
      </p:sp>
      <p:pic>
        <p:nvPicPr>
          <p:cNvPr id="7170" name="Picture 2" descr="Балхарская керамика. Народные промыслы Дагестана, фото №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564904"/>
            <a:ext cx="5189765" cy="345638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dagfolkkultura.ru/upload/iblock/55d/55d4297ae300c3a35b9a08d3e486d6df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141984"/>
            <a:ext cx="2901801" cy="435440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3712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8491" y="570156"/>
            <a:ext cx="7627925" cy="986636"/>
          </a:xfrm>
        </p:spPr>
        <p:txBody>
          <a:bodyPr/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Аул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Балхар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 </a:t>
            </a:r>
          </a:p>
        </p:txBody>
      </p:sp>
      <p:pic>
        <p:nvPicPr>
          <p:cNvPr id="2050" name="Picture 2" descr="Балхарская керамика. Народные промыслы Дагестана, фото №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204864"/>
            <a:ext cx="6192688" cy="4211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10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43808" y="0"/>
            <a:ext cx="4896544" cy="1872208"/>
          </a:xfrm>
        </p:spPr>
        <p:txBody>
          <a:bodyPr/>
          <a:lstStyle/>
          <a:p>
            <a:pPr algn="r"/>
            <a:r>
              <a:rPr lang="ru-RU" sz="1800" b="1" dirty="0">
                <a:latin typeface="Segoe Print" pitchFamily="2" charset="0"/>
              </a:rPr>
              <a:t>"Слыхал ли ты про  наш аул </a:t>
            </a:r>
            <a:r>
              <a:rPr lang="ru-RU" sz="1800" b="1" dirty="0" err="1">
                <a:latin typeface="Segoe Print" pitchFamily="2" charset="0"/>
              </a:rPr>
              <a:t>Балхар</a:t>
            </a:r>
            <a:r>
              <a:rPr lang="ru-RU" sz="1800" b="1" dirty="0">
                <a:latin typeface="Segoe Print" pitchFamily="2" charset="0"/>
              </a:rPr>
              <a:t>?</a:t>
            </a:r>
            <a:br>
              <a:rPr lang="ru-RU" sz="1800" b="1" dirty="0">
                <a:latin typeface="Segoe Print" pitchFamily="2" charset="0"/>
              </a:rPr>
            </a:br>
            <a:r>
              <a:rPr lang="ru-RU" sz="1800" b="1" dirty="0">
                <a:latin typeface="Segoe Print" pitchFamily="2" charset="0"/>
              </a:rPr>
              <a:t>Видал ли ты , как люди месят глину?</a:t>
            </a:r>
            <a:br>
              <a:rPr lang="ru-RU" sz="1800" b="1" dirty="0">
                <a:latin typeface="Segoe Print" pitchFamily="2" charset="0"/>
              </a:rPr>
            </a:br>
            <a:r>
              <a:rPr lang="ru-RU" sz="1800" b="1" dirty="0">
                <a:latin typeface="Segoe Print" pitchFamily="2" charset="0"/>
              </a:rPr>
              <a:t>Узнал ли ты, как трудится гончар,</a:t>
            </a:r>
            <a:br>
              <a:rPr lang="ru-RU" sz="1800" b="1" dirty="0">
                <a:latin typeface="Segoe Print" pitchFamily="2" charset="0"/>
              </a:rPr>
            </a:br>
            <a:r>
              <a:rPr lang="ru-RU" sz="1800" b="1" dirty="0">
                <a:latin typeface="Segoe Print" pitchFamily="2" charset="0"/>
              </a:rPr>
              <a:t>Давая жизнь чудесному кувшину..."</a:t>
            </a:r>
            <a:r>
              <a:rPr lang="ru-RU" sz="2400" b="1" dirty="0">
                <a:latin typeface="Segoe Print" pitchFamily="2" charset="0"/>
              </a:rPr>
              <a:t/>
            </a:r>
            <a:br>
              <a:rPr lang="ru-RU" sz="2400" b="1" dirty="0">
                <a:latin typeface="Segoe Print" pitchFamily="2" charset="0"/>
              </a:rPr>
            </a:br>
            <a:r>
              <a:rPr lang="ru-RU" sz="2400" b="1" i="1" dirty="0">
                <a:latin typeface="Segoe Print" pitchFamily="2" charset="0"/>
              </a:rPr>
              <a:t>А. </a:t>
            </a:r>
            <a:r>
              <a:rPr lang="ru-RU" sz="2400" b="1" i="1" dirty="0" err="1">
                <a:latin typeface="Segoe Print" pitchFamily="2" charset="0"/>
              </a:rPr>
              <a:t>Мирзаев</a:t>
            </a:r>
            <a:endParaRPr lang="ru-RU" sz="2400" b="1" dirty="0">
              <a:latin typeface="Segoe Print" pitchFamily="2" charset="0"/>
            </a:endParaRPr>
          </a:p>
        </p:txBody>
      </p:sp>
      <p:pic>
        <p:nvPicPr>
          <p:cNvPr id="12290" name="Picture 2" descr="http://www.artpanorama.su/images/paint/original/a1230_p54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204864"/>
            <a:ext cx="6127336" cy="439248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2775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8490" y="260648"/>
            <a:ext cx="7843950" cy="504056"/>
          </a:xfrm>
        </p:spPr>
        <p:txBody>
          <a:bodyPr/>
          <a:lstStyle/>
          <a:p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Балхарское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 ремесло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3074" name="Picture 2" descr="Балхарская керамика. Народные промыслы Дагестана, фото № 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41" y="2564904"/>
            <a:ext cx="3995282" cy="309634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Балхарская керамика. Народные промыслы Дагестана, фото № 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5" y="2564904"/>
            <a:ext cx="4656155" cy="309634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6" y="908721"/>
            <a:ext cx="82809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2"/>
                </a:solidFill>
                <a:latin typeface="Segoe Print" pitchFamily="2" charset="0"/>
              </a:rPr>
              <a:t>В основном изготавливаются разнообразная посуда, предметы интерьера, свистульки, колокольчики, фигурки людей и животных, отображающие простую, полную трудов повседневную жизнь горцев</a:t>
            </a:r>
            <a:endParaRPr lang="ru-RU" sz="1600" b="1" dirty="0">
              <a:solidFill>
                <a:schemeClr val="tx2"/>
              </a:solidFill>
              <a:latin typeface="Segoe Pri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8195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 descr="https://pbs.twimg.com/media/ELw4YpfWoAAfS0S.jpg:lar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664" y="2204864"/>
            <a:ext cx="6416690" cy="428314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15616" y="160338"/>
            <a:ext cx="69127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solidFill>
                  <a:schemeClr val="tx2"/>
                </a:solidFill>
                <a:latin typeface="Segoe Print" pitchFamily="2" charset="0"/>
              </a:rPr>
              <a:t>Балхарская</a:t>
            </a:r>
            <a:r>
              <a:rPr lang="ru-RU" b="1" dirty="0" smtClean="0">
                <a:solidFill>
                  <a:schemeClr val="tx2"/>
                </a:solidFill>
                <a:latin typeface="Segoe Print" pitchFamily="2" charset="0"/>
              </a:rPr>
              <a:t> керамика привлекает удивительной скромностью исполнения, преисполненной достоинства, доброты и загадочности. Посуда славится </a:t>
            </a:r>
            <a:r>
              <a:rPr lang="ru-RU" b="1" dirty="0" err="1" smtClean="0">
                <a:solidFill>
                  <a:schemeClr val="tx2"/>
                </a:solidFill>
                <a:latin typeface="Segoe Print" pitchFamily="2" charset="0"/>
              </a:rPr>
              <a:t>тонкостенностью</a:t>
            </a:r>
            <a:r>
              <a:rPr lang="ru-RU" b="1" dirty="0" smtClean="0">
                <a:solidFill>
                  <a:schemeClr val="tx2"/>
                </a:solidFill>
                <a:latin typeface="Segoe Print" pitchFamily="2" charset="0"/>
              </a:rPr>
              <a:t>, легкостью, прочностью и чудесной, самобытной росписью</a:t>
            </a:r>
            <a:endParaRPr lang="ru-RU" b="1" dirty="0">
              <a:solidFill>
                <a:schemeClr val="tx2"/>
              </a:solidFill>
              <a:latin typeface="Segoe Pri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6247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260648"/>
            <a:ext cx="8064896" cy="1224136"/>
          </a:xfrm>
        </p:spPr>
        <p:txBody>
          <a:bodyPr/>
          <a:lstStyle/>
          <a:p>
            <a:r>
              <a:rPr lang="ru-RU" sz="1800" b="1" dirty="0"/>
              <a:t>Посуду мастерицы-лакцы украшают, как правило, узорами белого цвета, используя штриховку, волнистые линии, точки и другие элементы. Для росписи фигурок делают раствор из глины разных цветов (красной, охристой, желтой, белой). Рисуют сразу, без набросков – на глаз. Роспись </a:t>
            </a:r>
            <a:r>
              <a:rPr lang="ru-RU" sz="1800" b="1" dirty="0" err="1"/>
              <a:t>балхарской</a:t>
            </a:r>
            <a:r>
              <a:rPr lang="ru-RU" sz="1800" b="1" dirty="0"/>
              <a:t> посуды и фигурок – это чистая импровизация и полет </a:t>
            </a:r>
            <a:r>
              <a:rPr lang="ru-RU" sz="1800" b="1" dirty="0" smtClean="0"/>
              <a:t>фантазии</a:t>
            </a:r>
            <a:endParaRPr lang="ru-RU" sz="1800" b="1" dirty="0"/>
          </a:p>
        </p:txBody>
      </p:sp>
      <p:pic>
        <p:nvPicPr>
          <p:cNvPr id="13314" name="Picture 2" descr="Посуда балхарских мастериц. /Фото:livemaster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276872"/>
            <a:ext cx="6448206" cy="445847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03199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Балхарская керамика. Народные промыслы Дагестана, фото № 3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3534"/>
            <a:ext cx="7920880" cy="641591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5311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Балхарские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 игрушки</a:t>
            </a:r>
            <a:endParaRPr lang="ru-RU" dirty="0"/>
          </a:p>
        </p:txBody>
      </p:sp>
      <p:pic>
        <p:nvPicPr>
          <p:cNvPr id="9218" name="Picture 2" descr="Балхарская керамика. Народные промыслы Дагестана, фото №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228482"/>
            <a:ext cx="6552728" cy="435101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1396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Балхарские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 игрушки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8194" name="Picture 2" descr="Балхарская керамика. Народные промыслы Дагестана, фото №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264296"/>
            <a:ext cx="6278800" cy="431981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29032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577</TotalTime>
  <Words>206</Words>
  <Application>Microsoft Office PowerPoint</Application>
  <PresentationFormat>Экран (4:3)</PresentationFormat>
  <Paragraphs>13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Твердый переплет</vt:lpstr>
      <vt:lpstr>«Балхарские изделия  и балхарская роспись»</vt:lpstr>
      <vt:lpstr>Аул Балхар </vt:lpstr>
      <vt:lpstr>"Слыхал ли ты про  наш аул Балхар? Видал ли ты , как люди месят глину? Узнал ли ты, как трудится гончар, Давая жизнь чудесному кувшину..." А. Мирзаев</vt:lpstr>
      <vt:lpstr>Балхарское ремесло</vt:lpstr>
      <vt:lpstr>Презентация PowerPoint</vt:lpstr>
      <vt:lpstr>Посуду мастерицы-лакцы украшают, как правило, узорами белого цвета, используя штриховку, волнистые линии, точки и другие элементы. Для росписи фигурок делают раствор из глины разных цветов (красной, охристой, желтой, белой). Рисуют сразу, без набросков – на глаз. Роспись балхарской посуды и фигурок – это чистая импровизация и полет фантазии</vt:lpstr>
      <vt:lpstr>Презентация PowerPoint</vt:lpstr>
      <vt:lpstr>Балхарские игрушки</vt:lpstr>
      <vt:lpstr>Балхарские игрушки</vt:lpstr>
      <vt:lpstr>Гончарный круг</vt:lpstr>
      <vt:lpstr>Поверхность сосудов шлифуют чаще всего при помощи кусочка сердолика. Сердолик – натуральный самоцвет, одна из наиболее привлекательных разновидностей агата.</vt:lpstr>
      <vt:lpstr>Запекают керамику в особых печах, которые здесь называют «чара» — это сооружение из двух этажей, где на втором располагаются глиняная посуда, а на первом разводят огонь</vt:lpstr>
      <vt:lpstr>В былые времена лепкой из глины занимались исключительно женщины, а мужчины развозили готовые изделия на повозках по всему Дагестану. В настоящее время этим старинным ремеслом занимаются и женщины, и мужчины.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«Балхарские изделия  и балхарская роспись»</dc:title>
  <dc:creator>Колокольчик</dc:creator>
  <cp:lastModifiedBy>Колокольчик</cp:lastModifiedBy>
  <cp:revision>19</cp:revision>
  <dcterms:created xsi:type="dcterms:W3CDTF">2020-09-13T09:43:41Z</dcterms:created>
  <dcterms:modified xsi:type="dcterms:W3CDTF">2020-09-14T04:11:01Z</dcterms:modified>
</cp:coreProperties>
</file>