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09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6" r:id="rId11"/>
    <p:sldId id="267" r:id="rId12"/>
    <p:sldId id="268" r:id="rId13"/>
    <p:sldId id="269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34564" autoAdjust="0"/>
    <p:restoredTop sz="86320" autoAdjust="0"/>
  </p:normalViewPr>
  <p:slideViewPr>
    <p:cSldViewPr>
      <p:cViewPr>
        <p:scale>
          <a:sx n="57" d="100"/>
          <a:sy n="57" d="100"/>
        </p:scale>
        <p:origin x="-1027" y="-5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679F97-3D95-4722-AAA8-B64AE79CEAF6}" type="datetimeFigureOut">
              <a:rPr lang="ru-RU" smtClean="0"/>
              <a:t>13.09.2020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9E9776-1B02-444B-B595-FED6EE92C4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99011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685800" y="5349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508000" y="4853412"/>
            <a:ext cx="112776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508000" y="3886200"/>
            <a:ext cx="112776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9/13/2020</a:t>
            </a:fld>
            <a:endParaRPr lang="en-US" dirty="0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9/13/2020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144000" y="549277"/>
            <a:ext cx="2438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549277"/>
            <a:ext cx="83312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9/13/2020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9/13/2020</a:t>
            </a:fld>
            <a:endParaRPr lang="en-US" dirty="0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4775200" y="76201"/>
            <a:ext cx="3860800" cy="2889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685800" y="3444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508000" y="1676400"/>
            <a:ext cx="112776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9/13/2020</a:t>
            </a:fld>
            <a:endParaRPr lang="en-US" dirty="0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240633" y="2947086"/>
            <a:ext cx="115824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406400" y="1600200"/>
            <a:ext cx="5588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7912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9/13/2020</a:t>
            </a:fld>
            <a:endParaRPr lang="en-US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406400" y="5410200"/>
            <a:ext cx="114808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375259" y="666750"/>
            <a:ext cx="57207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6193367" y="666750"/>
            <a:ext cx="5722988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375259" y="1316038"/>
            <a:ext cx="5720741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6198307" y="1316038"/>
            <a:ext cx="571804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9/13/2020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0972800" y="6477000"/>
            <a:ext cx="1016000" cy="246888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685800" y="6019801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9/13/2020</a:t>
            </a:fld>
            <a:endParaRPr lang="en-US" dirty="0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9/13/2020</a:t>
            </a:fld>
            <a:endParaRPr lang="en-US" dirty="0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85800" y="5849118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609600" y="5486400"/>
            <a:ext cx="112776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609601" y="609600"/>
            <a:ext cx="4011084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4766733" y="609600"/>
            <a:ext cx="7120467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9/13/2020</a:t>
            </a:fld>
            <a:endParaRPr lang="en-US" dirty="0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4673600" y="616634"/>
            <a:ext cx="67056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9/13/2020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508000" y="4993760"/>
            <a:ext cx="78232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508000" y="5533218"/>
            <a:ext cx="78232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406400" y="1554163"/>
            <a:ext cx="115824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8636000" y="76201"/>
            <a:ext cx="33528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9/13/2020</a:t>
            </a:fld>
            <a:endParaRPr lang="en-US" dirty="0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4165600" y="76201"/>
            <a:ext cx="44704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10972800" y="6477001"/>
            <a:ext cx="1016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406400" y="457200"/>
            <a:ext cx="115824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685800" y="1057987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016ED81-ACDA-7145-ACBB-20A62B07AC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8000" y="914400"/>
            <a:ext cx="5715000" cy="2514600"/>
          </a:xfrm>
        </p:spPr>
        <p:txBody>
          <a:bodyPr>
            <a:noAutofit/>
          </a:bodyPr>
          <a:lstStyle/>
          <a:p>
            <a:pPr algn="ctr"/>
            <a:r>
              <a:rPr lang="ru-RU" sz="4400" b="1" i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Дидактический </a:t>
            </a:r>
            <a:r>
              <a:rPr lang="ru-RU" sz="4400" b="1" i="1" dirty="0" err="1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демонстационный</a:t>
            </a:r>
            <a:r>
              <a:rPr lang="ru-RU" sz="4400" b="1" i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ru-RU" sz="4400" i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материал</a:t>
            </a:r>
            <a:r>
              <a:rPr lang="ru-RU" sz="4000" i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/>
            </a:r>
            <a:br>
              <a:rPr lang="ru-RU" sz="4000" i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ru-RU" sz="2400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(таблицы)</a:t>
            </a:r>
            <a:endParaRPr lang="ru-RU" sz="2400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itchFamily="2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CDE95B81-1500-8D4D-AE92-402492B795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43200" y="3581400"/>
            <a:ext cx="6934200" cy="2362200"/>
          </a:xfrm>
          <a:solidFill>
            <a:schemeClr val="accent1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62500" lnSpcReduction="20000"/>
          </a:bodyPr>
          <a:lstStyle/>
          <a:p>
            <a:pPr algn="ctr"/>
            <a:endParaRPr lang="ru-RU" sz="4000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Segoe UI Symbol" pitchFamily="34" charset="0"/>
            </a:endParaRPr>
          </a:p>
          <a:p>
            <a:pPr algn="ctr"/>
            <a:endParaRPr lang="ru-RU" sz="40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Segoe UI Symbol" pitchFamily="34" charset="0"/>
            </a:endParaRPr>
          </a:p>
          <a:p>
            <a:pPr algn="ctr"/>
            <a:r>
              <a:rPr lang="ru-RU" sz="8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egoe UI Symbol" pitchFamily="34" charset="0"/>
              </a:rPr>
              <a:t>Народное искусство </a:t>
            </a:r>
          </a:p>
          <a:p>
            <a:pPr algn="ctr"/>
            <a:r>
              <a:rPr lang="ru-RU" sz="8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egoe UI Symbol" pitchFamily="34" charset="0"/>
              </a:rPr>
              <a:t>Дагестана</a:t>
            </a:r>
          </a:p>
          <a:p>
            <a:pPr algn="ctr"/>
            <a:endParaRPr lang="ru-RU" sz="40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Segoe UI Symbo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0304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>
            <a:extLst>
              <a:ext uri="{FF2B5EF4-FFF2-40B4-BE49-F238E27FC236}">
                <a16:creationId xmlns:a16="http://schemas.microsoft.com/office/drawing/2014/main" xmlns="" id="{0145DE17-1F65-7547-8A0C-1DD5136965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1795576" y="533400"/>
            <a:ext cx="3995624" cy="585778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Прямоугольник 2"/>
          <p:cNvSpPr/>
          <p:nvPr/>
        </p:nvSpPr>
        <p:spPr>
          <a:xfrm>
            <a:off x="7467600" y="1905000"/>
            <a:ext cx="3276600" cy="193899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accent4">
                    <a:lumMod val="50000"/>
                  </a:schemeClr>
                </a:solidFill>
              </a:rPr>
              <a:t>Построение узора по мотивам </a:t>
            </a:r>
            <a:r>
              <a:rPr lang="ru-RU" sz="2400" b="1" dirty="0" err="1">
                <a:solidFill>
                  <a:schemeClr val="accent4">
                    <a:lumMod val="50000"/>
                  </a:schemeClr>
                </a:solidFill>
              </a:rPr>
              <a:t>унцукульского</a:t>
            </a:r>
            <a:r>
              <a:rPr lang="ru-RU" sz="2400" b="1" dirty="0">
                <a:solidFill>
                  <a:schemeClr val="accent4">
                    <a:lumMod val="50000"/>
                  </a:schemeClr>
                </a:solidFill>
              </a:rPr>
              <a:t> орнамента по образцу: </a:t>
            </a:r>
          </a:p>
          <a:p>
            <a:pPr algn="ctr"/>
            <a:r>
              <a:rPr lang="ru-RU" sz="2400" b="1" dirty="0">
                <a:solidFill>
                  <a:schemeClr val="accent4">
                    <a:lumMod val="50000"/>
                  </a:schemeClr>
                </a:solidFill>
              </a:rPr>
              <a:t>а) в квадрате,</a:t>
            </a:r>
          </a:p>
          <a:p>
            <a:pPr algn="ctr"/>
            <a:r>
              <a:rPr lang="ru-RU" sz="2400" b="1" dirty="0">
                <a:solidFill>
                  <a:schemeClr val="accent4">
                    <a:lumMod val="50000"/>
                  </a:schemeClr>
                </a:solidFill>
              </a:rPr>
              <a:t>б) в круге</a:t>
            </a:r>
            <a:endParaRPr lang="ru-RU" sz="2400" b="1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7546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>
            <a:extLst>
              <a:ext uri="{FF2B5EF4-FFF2-40B4-BE49-F238E27FC236}">
                <a16:creationId xmlns:a16="http://schemas.microsoft.com/office/drawing/2014/main" xmlns="" id="{4F4AC3FE-F183-AF41-A18E-7654AC6D51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7771" y="310680"/>
            <a:ext cx="4055429" cy="602781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Прямоугольник 2"/>
          <p:cNvSpPr/>
          <p:nvPr/>
        </p:nvSpPr>
        <p:spPr>
          <a:xfrm>
            <a:off x="7543800" y="2209800"/>
            <a:ext cx="3962400" cy="8309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accent4">
                    <a:lumMod val="50000"/>
                  </a:schemeClr>
                </a:solidFill>
              </a:rPr>
              <a:t>Лепка </a:t>
            </a:r>
            <a:r>
              <a:rPr lang="ru-RU" sz="2400" b="1" dirty="0" err="1">
                <a:solidFill>
                  <a:schemeClr val="accent4">
                    <a:lumMod val="50000"/>
                  </a:schemeClr>
                </a:solidFill>
              </a:rPr>
              <a:t>балхарской</a:t>
            </a:r>
            <a:r>
              <a:rPr lang="ru-RU" sz="2400" b="1" dirty="0">
                <a:solidFill>
                  <a:schemeClr val="accent4">
                    <a:lumMod val="50000"/>
                  </a:schemeClr>
                </a:solidFill>
              </a:rPr>
              <a:t> посуды </a:t>
            </a:r>
            <a:r>
              <a:rPr lang="ru-RU" sz="2400" b="1" dirty="0" err="1">
                <a:solidFill>
                  <a:schemeClr val="accent4">
                    <a:lumMod val="50000"/>
                  </a:schemeClr>
                </a:solidFill>
              </a:rPr>
              <a:t>лентоным</a:t>
            </a:r>
            <a:r>
              <a:rPr lang="ru-RU" sz="2400" b="1" dirty="0">
                <a:solidFill>
                  <a:schemeClr val="accent4">
                    <a:lumMod val="50000"/>
                  </a:schemeClr>
                </a:solidFill>
              </a:rPr>
              <a:t> способом</a:t>
            </a:r>
            <a:endParaRPr lang="ru-RU" sz="2400" b="1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3761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>
            <a:extLst>
              <a:ext uri="{FF2B5EF4-FFF2-40B4-BE49-F238E27FC236}">
                <a16:creationId xmlns:a16="http://schemas.microsoft.com/office/drawing/2014/main" xmlns="" id="{6A1204EF-0392-4C42-AC5B-36C29C2530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9060" y="266539"/>
            <a:ext cx="4455597" cy="632492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B9C5C31-F3BA-084D-9530-5FD30C2E21B2}"/>
              </a:ext>
            </a:extLst>
          </p:cNvPr>
          <p:cNvSpPr txBox="1"/>
          <p:nvPr/>
        </p:nvSpPr>
        <p:spPr>
          <a:xfrm rot="10800000" flipV="1">
            <a:off x="8458200" y="1594872"/>
            <a:ext cx="2438400" cy="206210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accent4">
                    <a:lumMod val="50000"/>
                  </a:schemeClr>
                </a:solidFill>
              </a:rPr>
              <a:t>Элементы и мотивы </a:t>
            </a:r>
            <a:r>
              <a:rPr lang="ru-RU" sz="3200" b="1" dirty="0" err="1">
                <a:solidFill>
                  <a:schemeClr val="accent4">
                    <a:lumMod val="50000"/>
                  </a:schemeClr>
                </a:solidFill>
              </a:rPr>
              <a:t>балхарского</a:t>
            </a:r>
            <a:r>
              <a:rPr lang="ru-RU" sz="3200" b="1" dirty="0">
                <a:solidFill>
                  <a:schemeClr val="accent4">
                    <a:lumMod val="50000"/>
                  </a:schemeClr>
                </a:solidFill>
              </a:rPr>
              <a:t> орнамента</a:t>
            </a:r>
          </a:p>
        </p:txBody>
      </p:sp>
    </p:spTree>
    <p:extLst>
      <p:ext uri="{BB962C8B-B14F-4D97-AF65-F5344CB8AC3E}">
        <p14:creationId xmlns:p14="http://schemas.microsoft.com/office/powerpoint/2010/main" val="1908646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>
            <a:extLst>
              <a:ext uri="{FF2B5EF4-FFF2-40B4-BE49-F238E27FC236}">
                <a16:creationId xmlns:a16="http://schemas.microsoft.com/office/drawing/2014/main" xmlns="" id="{5E0C6B55-5197-8848-9829-77B0240EC4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810335"/>
            <a:ext cx="8069966" cy="541205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Прямоугольник 2"/>
          <p:cNvSpPr/>
          <p:nvPr/>
        </p:nvSpPr>
        <p:spPr>
          <a:xfrm flipH="1">
            <a:off x="8686800" y="2362200"/>
            <a:ext cx="3200400" cy="193899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accent4">
                    <a:lumMod val="50000"/>
                  </a:schemeClr>
                </a:solidFill>
              </a:rPr>
              <a:t>Выполнение композиции по мотивам орнамента войлочных ковров  «</a:t>
            </a:r>
            <a:r>
              <a:rPr lang="ru-RU" sz="2400" b="1" dirty="0" err="1">
                <a:solidFill>
                  <a:schemeClr val="accent4">
                    <a:lumMod val="50000"/>
                  </a:schemeClr>
                </a:solidFill>
              </a:rPr>
              <a:t>арбабаш</a:t>
            </a:r>
            <a:r>
              <a:rPr lang="ru-RU" sz="2400" b="1" dirty="0">
                <a:solidFill>
                  <a:schemeClr val="accent4">
                    <a:lumMod val="50000"/>
                  </a:schemeClr>
                </a:solidFill>
              </a:rPr>
              <a:t>»</a:t>
            </a:r>
            <a:endParaRPr lang="ru-RU" sz="2400" b="1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1410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>
            <a:extLst>
              <a:ext uri="{FF2B5EF4-FFF2-40B4-BE49-F238E27FC236}">
                <a16:creationId xmlns:a16="http://schemas.microsoft.com/office/drawing/2014/main" xmlns="" id="{50951FB4-471A-7944-9F55-84AFDDAAF1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0" y="685800"/>
            <a:ext cx="3800659" cy="539852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C151E1C-24B2-A443-B3D0-57C34B36318A}"/>
              </a:ext>
            </a:extLst>
          </p:cNvPr>
          <p:cNvSpPr txBox="1"/>
          <p:nvPr/>
        </p:nvSpPr>
        <p:spPr>
          <a:xfrm rot="10800000" flipV="1">
            <a:off x="7010400" y="2279755"/>
            <a:ext cx="3657600" cy="163121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accent4">
                    <a:lumMod val="50000"/>
                  </a:schemeClr>
                </a:solidFill>
              </a:rPr>
              <a:t>Последовательное выполнение </a:t>
            </a:r>
            <a:r>
              <a:rPr lang="ru-RU" sz="2000" b="1" dirty="0" err="1">
                <a:solidFill>
                  <a:schemeClr val="accent4">
                    <a:lumMod val="50000"/>
                  </a:schemeClr>
                </a:solidFill>
              </a:rPr>
              <a:t>балхарской</a:t>
            </a:r>
            <a:r>
              <a:rPr lang="ru-RU" sz="2000" b="1" dirty="0">
                <a:solidFill>
                  <a:schemeClr val="accent4">
                    <a:lumMod val="50000"/>
                  </a:schemeClr>
                </a:solidFill>
              </a:rPr>
              <a:t> росписи на предметах объёмной формы: кувшин и декоративная тарелка</a:t>
            </a:r>
          </a:p>
        </p:txBody>
      </p:sp>
    </p:spTree>
    <p:extLst>
      <p:ext uri="{BB962C8B-B14F-4D97-AF65-F5344CB8AC3E}">
        <p14:creationId xmlns:p14="http://schemas.microsoft.com/office/powerpoint/2010/main" val="435318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>
            <a:extLst>
              <a:ext uri="{FF2B5EF4-FFF2-40B4-BE49-F238E27FC236}">
                <a16:creationId xmlns:a16="http://schemas.microsoft.com/office/drawing/2014/main" xmlns="" id="{4B9AD22B-EE44-9843-8115-C528501E47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1" y="566474"/>
            <a:ext cx="4114799" cy="578748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33E9689-ABA7-CB42-A208-44B621EB1238}"/>
              </a:ext>
            </a:extLst>
          </p:cNvPr>
          <p:cNvSpPr txBox="1"/>
          <p:nvPr/>
        </p:nvSpPr>
        <p:spPr>
          <a:xfrm rot="10800000" flipV="1">
            <a:off x="6629400" y="2227639"/>
            <a:ext cx="4648200" cy="156966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accent4">
                    <a:lumMod val="50000"/>
                  </a:schemeClr>
                </a:solidFill>
              </a:rPr>
              <a:t>Варианты выполнения узоров орнамента войлочных ковров «</a:t>
            </a:r>
            <a:r>
              <a:rPr lang="ru-RU" sz="2400" b="1" dirty="0" err="1">
                <a:solidFill>
                  <a:schemeClr val="accent4">
                    <a:lumMod val="50000"/>
                  </a:schemeClr>
                </a:solidFill>
              </a:rPr>
              <a:t>арбабаш</a:t>
            </a:r>
            <a:r>
              <a:rPr lang="ru-RU" sz="2400" b="1" dirty="0">
                <a:solidFill>
                  <a:schemeClr val="accent4">
                    <a:lumMod val="50000"/>
                  </a:schemeClr>
                </a:solidFill>
              </a:rPr>
              <a:t>» из отдельных элементов в квадрате и полосе</a:t>
            </a:r>
          </a:p>
        </p:txBody>
      </p:sp>
    </p:spTree>
    <p:extLst>
      <p:ext uri="{BB962C8B-B14F-4D97-AF65-F5344CB8AC3E}">
        <p14:creationId xmlns:p14="http://schemas.microsoft.com/office/powerpoint/2010/main" val="236078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>
            <a:extLst>
              <a:ext uri="{FF2B5EF4-FFF2-40B4-BE49-F238E27FC236}">
                <a16:creationId xmlns:a16="http://schemas.microsoft.com/office/drawing/2014/main" xmlns="" id="{0AEBCA5C-1CFD-DF44-B5A8-267EAD6429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457200"/>
            <a:ext cx="3712521" cy="576675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21B5F5C-9DE6-D04D-9E46-12781D23293F}"/>
              </a:ext>
            </a:extLst>
          </p:cNvPr>
          <p:cNvSpPr txBox="1"/>
          <p:nvPr/>
        </p:nvSpPr>
        <p:spPr>
          <a:xfrm>
            <a:off x="6934200" y="1752600"/>
            <a:ext cx="3886200" cy="120032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Основные способы лепки: </a:t>
            </a:r>
          </a:p>
          <a:p>
            <a:pPr algn="ctr"/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а) конструктивный;</a:t>
            </a:r>
          </a:p>
          <a:p>
            <a:pPr algn="ctr"/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б) пластический;</a:t>
            </a:r>
          </a:p>
          <a:p>
            <a:pPr algn="ctr"/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в) комбинированный </a:t>
            </a:r>
          </a:p>
        </p:txBody>
      </p:sp>
    </p:spTree>
    <p:extLst>
      <p:ext uri="{BB962C8B-B14F-4D97-AF65-F5344CB8AC3E}">
        <p14:creationId xmlns:p14="http://schemas.microsoft.com/office/powerpoint/2010/main" val="3012671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>
            <a:extLst>
              <a:ext uri="{FF2B5EF4-FFF2-40B4-BE49-F238E27FC236}">
                <a16:creationId xmlns:a16="http://schemas.microsoft.com/office/drawing/2014/main" xmlns="" id="{3F0A58E1-28EA-DC48-9CD8-2BDC661D96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1652336" y="356925"/>
            <a:ext cx="4291264" cy="637038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1847BAD-12C9-794A-9C11-F0A89937B2F7}"/>
              </a:ext>
            </a:extLst>
          </p:cNvPr>
          <p:cNvSpPr txBox="1"/>
          <p:nvPr/>
        </p:nvSpPr>
        <p:spPr>
          <a:xfrm rot="10800000" flipV="1">
            <a:off x="7162800" y="2359455"/>
            <a:ext cx="3200400" cy="132343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accent4">
                    <a:lumMod val="50000"/>
                  </a:schemeClr>
                </a:solidFill>
              </a:rPr>
              <a:t>Элементы и мотивы коврового орнамента. Войлочные ковры «</a:t>
            </a:r>
            <a:r>
              <a:rPr lang="ru-RU" sz="2000" b="1" dirty="0" err="1">
                <a:solidFill>
                  <a:schemeClr val="accent4">
                    <a:lumMod val="50000"/>
                  </a:schemeClr>
                </a:solidFill>
              </a:rPr>
              <a:t>арбабаш</a:t>
            </a:r>
            <a:r>
              <a:rPr lang="ru-RU" sz="2000" b="1" dirty="0">
                <a:solidFill>
                  <a:schemeClr val="accent4">
                    <a:lumMod val="50000"/>
                  </a:schemeClr>
                </a:solidFill>
              </a:rPr>
              <a:t>» </a:t>
            </a:r>
          </a:p>
        </p:txBody>
      </p:sp>
    </p:spTree>
    <p:extLst>
      <p:ext uri="{BB962C8B-B14F-4D97-AF65-F5344CB8AC3E}">
        <p14:creationId xmlns:p14="http://schemas.microsoft.com/office/powerpoint/2010/main" val="880127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>
            <a:extLst>
              <a:ext uri="{FF2B5EF4-FFF2-40B4-BE49-F238E27FC236}">
                <a16:creationId xmlns:a16="http://schemas.microsoft.com/office/drawing/2014/main" xmlns="" id="{0CCC6F14-8457-AF41-B9EE-4BCF5DA4E1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9402" y="616891"/>
            <a:ext cx="3655598" cy="565827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1152DDD-548B-B949-B12B-8A42F81C77BE}"/>
              </a:ext>
            </a:extLst>
          </p:cNvPr>
          <p:cNvSpPr txBox="1"/>
          <p:nvPr/>
        </p:nvSpPr>
        <p:spPr>
          <a:xfrm rot="10800000" flipV="1">
            <a:off x="7086600" y="2260824"/>
            <a:ext cx="3581400" cy="101566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accent4">
                    <a:lumMod val="50000"/>
                  </a:schemeClr>
                </a:solidFill>
              </a:rPr>
              <a:t>Изображение характерных элементов росписи </a:t>
            </a:r>
            <a:r>
              <a:rPr lang="ru-RU" sz="2000" b="1" dirty="0" err="1">
                <a:solidFill>
                  <a:schemeClr val="accent4">
                    <a:lumMod val="50000"/>
                  </a:schemeClr>
                </a:solidFill>
              </a:rPr>
              <a:t>балхарских</a:t>
            </a:r>
            <a:r>
              <a:rPr lang="ru-RU" sz="2000" b="1" dirty="0">
                <a:solidFill>
                  <a:schemeClr val="accent4">
                    <a:lumMod val="50000"/>
                  </a:schemeClr>
                </a:solidFill>
              </a:rPr>
              <a:t> игрушек</a:t>
            </a:r>
          </a:p>
        </p:txBody>
      </p:sp>
    </p:spTree>
    <p:extLst>
      <p:ext uri="{BB962C8B-B14F-4D97-AF65-F5344CB8AC3E}">
        <p14:creationId xmlns:p14="http://schemas.microsoft.com/office/powerpoint/2010/main" val="1132333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>
            <a:extLst>
              <a:ext uri="{FF2B5EF4-FFF2-40B4-BE49-F238E27FC236}">
                <a16:creationId xmlns:a16="http://schemas.microsoft.com/office/drawing/2014/main" xmlns="" id="{CB59E0B6-A5C6-5247-A8EE-4F5C188378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304800"/>
            <a:ext cx="4207178" cy="624429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TextBox 3"/>
          <p:cNvSpPr txBox="1"/>
          <p:nvPr/>
        </p:nvSpPr>
        <p:spPr>
          <a:xfrm>
            <a:off x="7162800" y="1676400"/>
            <a:ext cx="4267200" cy="163121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err="1">
                <a:solidFill>
                  <a:schemeClr val="accent4">
                    <a:lumMod val="50000"/>
                  </a:schemeClr>
                </a:solidFill>
              </a:rPr>
              <a:t>Унцукульский</a:t>
            </a:r>
            <a:r>
              <a:rPr lang="ru-RU" sz="2000" b="1" dirty="0">
                <a:solidFill>
                  <a:schemeClr val="accent4">
                    <a:lumMod val="50000"/>
                  </a:schemeClr>
                </a:solidFill>
              </a:rPr>
              <a:t> орнамент насечки дерева металлом:</a:t>
            </a:r>
          </a:p>
          <a:p>
            <a:pPr algn="ctr"/>
            <a:r>
              <a:rPr lang="ru-RU" sz="2000" b="1" dirty="0">
                <a:solidFill>
                  <a:schemeClr val="accent4">
                    <a:lumMod val="50000"/>
                  </a:schemeClr>
                </a:solidFill>
              </a:rPr>
              <a:t>а) элементы и мотивы орнамента</a:t>
            </a:r>
          </a:p>
          <a:p>
            <a:pPr algn="ctr"/>
            <a:r>
              <a:rPr lang="ru-RU" sz="2000" b="1" dirty="0">
                <a:solidFill>
                  <a:schemeClr val="accent4">
                    <a:lumMod val="50000"/>
                  </a:schemeClr>
                </a:solidFill>
              </a:rPr>
              <a:t>б) выполнение графических упражнений по образцу</a:t>
            </a:r>
          </a:p>
        </p:txBody>
      </p:sp>
    </p:spTree>
    <p:extLst>
      <p:ext uri="{BB962C8B-B14F-4D97-AF65-F5344CB8AC3E}">
        <p14:creationId xmlns:p14="http://schemas.microsoft.com/office/powerpoint/2010/main" val="3218128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>
            <a:extLst>
              <a:ext uri="{FF2B5EF4-FFF2-40B4-BE49-F238E27FC236}">
                <a16:creationId xmlns:a16="http://schemas.microsoft.com/office/drawing/2014/main" xmlns="" id="{8A4595F7-0C61-6445-8459-71A32B3CC7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201" y="304799"/>
            <a:ext cx="3810000" cy="609078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7BDB288-B9B1-2A44-9DFD-1F1618D01C72}"/>
              </a:ext>
            </a:extLst>
          </p:cNvPr>
          <p:cNvSpPr txBox="1"/>
          <p:nvPr/>
        </p:nvSpPr>
        <p:spPr>
          <a:xfrm rot="10800000" flipV="1">
            <a:off x="7655718" y="2057400"/>
            <a:ext cx="3417093" cy="120032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accent4">
                    <a:lumMod val="50000"/>
                  </a:schemeClr>
                </a:solidFill>
              </a:rPr>
              <a:t>Элементы и мотивы </a:t>
            </a:r>
            <a:r>
              <a:rPr lang="ru-RU" sz="2400" b="1" dirty="0" err="1">
                <a:solidFill>
                  <a:schemeClr val="accent4">
                    <a:lumMod val="50000"/>
                  </a:schemeClr>
                </a:solidFill>
              </a:rPr>
              <a:t>кубачинского</a:t>
            </a:r>
            <a:r>
              <a:rPr lang="ru-RU" sz="2400" b="1" dirty="0">
                <a:solidFill>
                  <a:schemeClr val="accent4">
                    <a:lumMod val="50000"/>
                  </a:schemeClr>
                </a:solidFill>
              </a:rPr>
              <a:t> орнамента </a:t>
            </a:r>
          </a:p>
        </p:txBody>
      </p:sp>
    </p:spTree>
    <p:extLst>
      <p:ext uri="{BB962C8B-B14F-4D97-AF65-F5344CB8AC3E}">
        <p14:creationId xmlns:p14="http://schemas.microsoft.com/office/powerpoint/2010/main" val="65505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>
            <a:extLst>
              <a:ext uri="{FF2B5EF4-FFF2-40B4-BE49-F238E27FC236}">
                <a16:creationId xmlns:a16="http://schemas.microsoft.com/office/drawing/2014/main" xmlns="" id="{C9D709AB-757D-594C-8377-4746F4AF42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1" y="446292"/>
            <a:ext cx="3962400" cy="593661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TextBox 2"/>
          <p:cNvSpPr txBox="1"/>
          <p:nvPr/>
        </p:nvSpPr>
        <p:spPr>
          <a:xfrm>
            <a:off x="7010400" y="1676400"/>
            <a:ext cx="3962400" cy="181588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accent4">
                    <a:lumMod val="50000"/>
                  </a:schemeClr>
                </a:solidFill>
              </a:rPr>
              <a:t>Построение узора по мотивам </a:t>
            </a:r>
            <a:r>
              <a:rPr lang="ru-RU" sz="2800" b="1" dirty="0" err="1">
                <a:solidFill>
                  <a:schemeClr val="accent4">
                    <a:lumMod val="50000"/>
                  </a:schemeClr>
                </a:solidFill>
              </a:rPr>
              <a:t>унцукульского</a:t>
            </a:r>
            <a:r>
              <a:rPr lang="ru-RU" sz="2800" b="1" dirty="0">
                <a:solidFill>
                  <a:schemeClr val="accent4">
                    <a:lumMod val="50000"/>
                  </a:schemeClr>
                </a:solidFill>
              </a:rPr>
              <a:t> орнамента по образцу: </a:t>
            </a:r>
          </a:p>
          <a:p>
            <a:pPr algn="ctr"/>
            <a:r>
              <a:rPr lang="ru-RU" sz="2800" b="1" dirty="0">
                <a:solidFill>
                  <a:schemeClr val="accent4">
                    <a:lumMod val="50000"/>
                  </a:schemeClr>
                </a:solidFill>
              </a:rPr>
              <a:t>в полосе</a:t>
            </a:r>
          </a:p>
        </p:txBody>
      </p:sp>
    </p:spTree>
    <p:extLst>
      <p:ext uri="{BB962C8B-B14F-4D97-AF65-F5344CB8AC3E}">
        <p14:creationId xmlns:p14="http://schemas.microsoft.com/office/powerpoint/2010/main" val="2890853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114</TotalTime>
  <Words>140</Words>
  <Application>Microsoft Office PowerPoint</Application>
  <PresentationFormat>Произвольный</PresentationFormat>
  <Paragraphs>25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Трек</vt:lpstr>
      <vt:lpstr>Дидактический демонстационный материал (таблицы)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Наида Сайпудинова</dc:creator>
  <cp:lastModifiedBy>Колокольчик</cp:lastModifiedBy>
  <cp:revision>14</cp:revision>
  <dcterms:created xsi:type="dcterms:W3CDTF">2020-09-10T08:22:57Z</dcterms:created>
  <dcterms:modified xsi:type="dcterms:W3CDTF">2020-09-13T09:21:26Z</dcterms:modified>
</cp:coreProperties>
</file>