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8" r:id="rId10"/>
    <p:sldId id="266" r:id="rId11"/>
    <p:sldId id="269" r:id="rId12"/>
    <p:sldId id="275" r:id="rId13"/>
    <p:sldId id="27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797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GSM\Desktop\Арбабаш.jpg"/>
          <p:cNvPicPr>
            <a:picLocks noChangeAspect="1" noChangeArrowheads="1"/>
          </p:cNvPicPr>
          <p:nvPr/>
        </p:nvPicPr>
        <p:blipFill>
          <a:blip r:embed="rId2"/>
          <a:srcRect l="1953" t="1815" r="1953" b="391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857224" y="642918"/>
            <a:ext cx="7572428" cy="221457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« </a:t>
            </a:r>
            <a:r>
              <a:rPr lang="ru-RU" sz="4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Арбабаш</a:t>
            </a:r>
            <a:r>
              <a:rPr 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 </a:t>
            </a:r>
            <a:br>
              <a:rPr 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</a:br>
            <a:r>
              <a:rPr 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– приданное предков»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/>
            </a:r>
            <a:b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Мастер -класс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14876" y="4857760"/>
            <a:ext cx="3714776" cy="11430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latin typeface="Georgia" pitchFamily="18" charset="0"/>
              </a:rPr>
              <a:t>Выполнил</a:t>
            </a:r>
            <a:r>
              <a:rPr lang="ru-RU" b="1" dirty="0" smtClean="0">
                <a:latin typeface="Georgia" pitchFamily="18" charset="0"/>
              </a:rPr>
              <a:t>а  Каримова А.И. –воспитатель МКДОУ «Д/с №11 «Колокольчик»</a:t>
            </a:r>
            <a:endParaRPr lang="ru-RU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SM\Desktop\конкурс\isting-5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-1071602" y="0"/>
            <a:ext cx="11430000" cy="78009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1285860"/>
            <a:ext cx="8643998" cy="51435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14348" y="1285860"/>
            <a:ext cx="7929618" cy="14287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800" b="1" dirty="0" smtClean="0">
                <a:latin typeface="Georgia" pitchFamily="18" charset="0"/>
              </a:rPr>
              <a:t>Ворсовые  ковры  с  традиционным орнаментом</a:t>
            </a:r>
          </a:p>
          <a:p>
            <a:pPr algn="ctr">
              <a:buNone/>
            </a:pPr>
            <a:r>
              <a:rPr lang="ru-RU" sz="2000" b="1" dirty="0" smtClean="0">
                <a:latin typeface="Georgia" pitchFamily="18" charset="0"/>
              </a:rPr>
              <a:t>(  Табасаранский, </a:t>
            </a:r>
            <a:r>
              <a:rPr lang="ru-RU" sz="2000" b="1" dirty="0" err="1" smtClean="0">
                <a:latin typeface="Georgia" pitchFamily="18" charset="0"/>
              </a:rPr>
              <a:t>Хивский</a:t>
            </a:r>
            <a:r>
              <a:rPr lang="ru-RU" sz="2000" b="1" dirty="0" smtClean="0">
                <a:latin typeface="Georgia" pitchFamily="18" charset="0"/>
              </a:rPr>
              <a:t>, </a:t>
            </a:r>
            <a:r>
              <a:rPr lang="ru-RU" sz="2000" b="1" dirty="0" err="1" smtClean="0">
                <a:latin typeface="Georgia" pitchFamily="18" charset="0"/>
              </a:rPr>
              <a:t>Ахтынский</a:t>
            </a:r>
            <a:r>
              <a:rPr lang="ru-RU" sz="2000" b="1" dirty="0" smtClean="0">
                <a:latin typeface="Georgia" pitchFamily="18" charset="0"/>
              </a:rPr>
              <a:t>, </a:t>
            </a:r>
            <a:r>
              <a:rPr lang="ru-RU" sz="2000" b="1" dirty="0" err="1" smtClean="0">
                <a:latin typeface="Georgia" pitchFamily="18" charset="0"/>
              </a:rPr>
              <a:t>Сулейман-Стальский</a:t>
            </a:r>
            <a:r>
              <a:rPr lang="ru-RU" sz="2000" b="1" dirty="0" smtClean="0">
                <a:latin typeface="Georgia" pitchFamily="18" charset="0"/>
              </a:rPr>
              <a:t>, Буйнакский р-ны)</a:t>
            </a:r>
            <a:endParaRPr lang="ru-RU" sz="2000" b="1" dirty="0">
              <a:latin typeface="Georgia" pitchFamily="18" charset="0"/>
            </a:endParaRPr>
          </a:p>
        </p:txBody>
      </p:sp>
      <p:pic>
        <p:nvPicPr>
          <p:cNvPr id="8194" name="Picture 2" descr="C:\Users\GSM\Desktop\табасаранский  ковер.jp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597" r="2597"/>
          <a:stretch>
            <a:fillRect/>
          </a:stretch>
        </p:blipFill>
        <p:spPr bwMode="auto">
          <a:xfrm>
            <a:off x="2143108" y="2928934"/>
            <a:ext cx="5214974" cy="33874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SM\Desktop\конкурс\isting-5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-1071602" y="0"/>
            <a:ext cx="11430000" cy="78009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1285860"/>
            <a:ext cx="8643998" cy="51435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14348" y="1285860"/>
            <a:ext cx="7929618" cy="8572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3600" b="1" dirty="0" smtClean="0">
                <a:latin typeface="Georgia" pitchFamily="18" charset="0"/>
              </a:rPr>
              <a:t>Войлочные ковры: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34" y="2643182"/>
            <a:ext cx="2857520" cy="178595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400" b="1" dirty="0" smtClean="0">
                <a:latin typeface="Georgia" pitchFamily="18" charset="0"/>
              </a:rPr>
              <a:t> 1. С валенным узором </a:t>
            </a:r>
            <a:r>
              <a:rPr lang="ru-RU" b="1" dirty="0" smtClean="0">
                <a:latin typeface="Georgia" pitchFamily="18" charset="0"/>
              </a:rPr>
              <a:t>(с.Бежта, </a:t>
            </a:r>
          </a:p>
          <a:p>
            <a:pPr algn="ctr">
              <a:buNone/>
            </a:pPr>
            <a:r>
              <a:rPr lang="ru-RU" b="1" dirty="0" err="1" smtClean="0">
                <a:latin typeface="Georgia" pitchFamily="18" charset="0"/>
              </a:rPr>
              <a:t>Цунтинский</a:t>
            </a:r>
            <a:r>
              <a:rPr lang="ru-RU" b="1" dirty="0" smtClean="0">
                <a:latin typeface="Georgia" pitchFamily="18" charset="0"/>
              </a:rPr>
              <a:t>, </a:t>
            </a:r>
            <a:r>
              <a:rPr lang="ru-RU" b="1" dirty="0" err="1" smtClean="0">
                <a:latin typeface="Georgia" pitchFamily="18" charset="0"/>
              </a:rPr>
              <a:t>Лакский</a:t>
            </a:r>
            <a:r>
              <a:rPr lang="ru-RU" b="1" dirty="0" smtClean="0">
                <a:latin typeface="Georgia" pitchFamily="18" charset="0"/>
              </a:rPr>
              <a:t>  р-ны, )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13314" name="AutoShape 2" descr="http://dkm.gov.uz/uploads/2020/08/dstyjksdjnsrgasefgawe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5" name="Picture 3" descr="C:\Users\GSM\Desktop\dstyjksdjnsrgasefgaweg.jp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3571868" y="2428868"/>
            <a:ext cx="5286412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SM\Desktop\конкурс\isting-5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-1071602" y="0"/>
            <a:ext cx="11430000" cy="78009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1285860"/>
            <a:ext cx="8643998" cy="51435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1285860"/>
            <a:ext cx="8358214" cy="11430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400" b="1" dirty="0" smtClean="0">
                <a:latin typeface="Georgia" pitchFamily="18" charset="0"/>
              </a:rPr>
              <a:t> 2. </a:t>
            </a:r>
            <a:r>
              <a:rPr lang="ru-RU" sz="2400" b="1" dirty="0" err="1" smtClean="0">
                <a:latin typeface="Georgia" pitchFamily="18" charset="0"/>
              </a:rPr>
              <a:t>Кийизы</a:t>
            </a:r>
            <a:r>
              <a:rPr lang="ru-RU" sz="2400" b="1" dirty="0" smtClean="0">
                <a:latin typeface="Georgia" pitchFamily="18" charset="0"/>
              </a:rPr>
              <a:t> с вышитым орнаментом </a:t>
            </a:r>
          </a:p>
          <a:p>
            <a:pPr algn="ctr">
              <a:buNone/>
            </a:pPr>
            <a:r>
              <a:rPr lang="ru-RU" sz="2400" b="1" dirty="0" smtClean="0">
                <a:latin typeface="Georgia" pitchFamily="18" charset="0"/>
              </a:rPr>
              <a:t>(Ногайский р-н )</a:t>
            </a:r>
            <a:endParaRPr lang="ru-RU" sz="2400" b="1" dirty="0">
              <a:latin typeface="Georgia" pitchFamily="18" charset="0"/>
            </a:endParaRPr>
          </a:p>
        </p:txBody>
      </p:sp>
      <p:pic>
        <p:nvPicPr>
          <p:cNvPr id="9218" name="Picture 2" descr="C:\Users\GSM\Desktop\кийиз.pn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344" t="4870" r="1562" b="2597"/>
          <a:stretch>
            <a:fillRect/>
          </a:stretch>
        </p:blipFill>
        <p:spPr bwMode="auto">
          <a:xfrm>
            <a:off x="1000100" y="2643182"/>
            <a:ext cx="7500990" cy="35719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SM\Desktop\конкурс\isting-5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-1071602" y="0"/>
            <a:ext cx="11430000" cy="78009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1285860"/>
            <a:ext cx="8643998" cy="51435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1472" y="1285860"/>
            <a:ext cx="8572528" cy="14287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400" b="1" dirty="0" smtClean="0">
                <a:latin typeface="Georgia" pitchFamily="18" charset="0"/>
              </a:rPr>
              <a:t> 3. </a:t>
            </a:r>
            <a:r>
              <a:rPr lang="ru-RU" sz="2400" b="1" dirty="0" err="1" smtClean="0">
                <a:latin typeface="Georgia" pitchFamily="18" charset="0"/>
              </a:rPr>
              <a:t>Арбабаш</a:t>
            </a:r>
            <a:r>
              <a:rPr lang="ru-RU" sz="2400" b="1" dirty="0" smtClean="0">
                <a:latin typeface="Georgia" pitchFamily="18" charset="0"/>
              </a:rPr>
              <a:t> с аппликационным </a:t>
            </a:r>
            <a:r>
              <a:rPr lang="ru-RU" sz="2400" b="1" dirty="0" err="1" smtClean="0">
                <a:latin typeface="Georgia" pitchFamily="18" charset="0"/>
              </a:rPr>
              <a:t>орнанментом</a:t>
            </a:r>
            <a:r>
              <a:rPr lang="ru-RU" sz="2400" b="1" dirty="0" smtClean="0">
                <a:latin typeface="Georgia" pitchFamily="18" charset="0"/>
              </a:rPr>
              <a:t> </a:t>
            </a:r>
          </a:p>
          <a:p>
            <a:pPr algn="ctr">
              <a:buNone/>
            </a:pPr>
            <a:r>
              <a:rPr lang="ru-RU" b="1" dirty="0" smtClean="0">
                <a:latin typeface="Georgia" pitchFamily="18" charset="0"/>
              </a:rPr>
              <a:t>(</a:t>
            </a:r>
            <a:r>
              <a:rPr lang="ru-RU" b="1" dirty="0" err="1" smtClean="0">
                <a:latin typeface="Georgia" pitchFamily="18" charset="0"/>
              </a:rPr>
              <a:t>Казбековский</a:t>
            </a:r>
            <a:r>
              <a:rPr lang="ru-RU" b="1" dirty="0" smtClean="0">
                <a:latin typeface="Georgia" pitchFamily="18" charset="0"/>
              </a:rPr>
              <a:t>. Хасавюртовский р-ны  )</a:t>
            </a:r>
            <a:endParaRPr lang="ru-RU" b="1" dirty="0">
              <a:latin typeface="Georgia" pitchFamily="18" charset="0"/>
            </a:endParaRPr>
          </a:p>
        </p:txBody>
      </p:sp>
      <p:pic>
        <p:nvPicPr>
          <p:cNvPr id="7" name="Picture 3" descr="C:\Users\GSM\Desktop\Арбабаш.jpg"/>
          <p:cNvPicPr>
            <a:picLocks noChangeAspect="1" noChangeArrowheads="1"/>
          </p:cNvPicPr>
          <p:nvPr/>
        </p:nvPicPr>
        <p:blipFill>
          <a:blip r:embed="rId3"/>
          <a:srcRect l="1953" t="1815" r="1953" b="3910"/>
          <a:stretch>
            <a:fillRect/>
          </a:stretch>
        </p:blipFill>
        <p:spPr bwMode="auto">
          <a:xfrm>
            <a:off x="1428728" y="2786058"/>
            <a:ext cx="6929454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25963"/>
          </a:xfrm>
        </p:spPr>
        <p:txBody>
          <a:bodyPr/>
          <a:lstStyle/>
          <a:p>
            <a:pPr>
              <a:buNone/>
            </a:pPr>
            <a:endParaRPr lang="ru-RU" b="1" dirty="0">
              <a:latin typeface="Georgia" pitchFamily="18" charset="0"/>
            </a:endParaRPr>
          </a:p>
        </p:txBody>
      </p:sp>
      <p:pic>
        <p:nvPicPr>
          <p:cNvPr id="4" name="Picture 2" descr="C:\Users\GSM\Desktop\конкурс\isting-5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-1071602" y="0"/>
            <a:ext cx="11430000" cy="78009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1285860"/>
            <a:ext cx="8643998" cy="51435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1893075" y="2393149"/>
            <a:ext cx="1000132" cy="6429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3433754" y="3352800"/>
            <a:ext cx="2428892" cy="95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endCxn id="14" idx="0"/>
          </p:cNvCxnSpPr>
          <p:nvPr/>
        </p:nvCxnSpPr>
        <p:spPr>
          <a:xfrm rot="16200000" flipH="1">
            <a:off x="6304371" y="2339570"/>
            <a:ext cx="1071570" cy="8215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785786" y="3286124"/>
            <a:ext cx="3000396" cy="114300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latin typeface="Georgia" pitchFamily="18" charset="0"/>
              </a:rPr>
              <a:t>Безворсовые</a:t>
            </a:r>
            <a:endParaRPr lang="ru-RU" sz="2800" b="1" dirty="0">
              <a:latin typeface="Georgia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572132" y="3286124"/>
            <a:ext cx="3357586" cy="11430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Georgia" pitchFamily="18" charset="0"/>
              </a:rPr>
              <a:t>Ворсовые</a:t>
            </a:r>
            <a:endParaRPr lang="ru-RU" sz="2800" b="1" dirty="0">
              <a:latin typeface="Georgia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714612" y="4643446"/>
            <a:ext cx="4071966" cy="107157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Georgia" pitchFamily="18" charset="0"/>
              </a:rPr>
              <a:t>Войлочные</a:t>
            </a:r>
            <a:endParaRPr lang="ru-RU" sz="3200" b="1" dirty="0">
              <a:latin typeface="Georgia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57158" y="1285860"/>
            <a:ext cx="8643998" cy="10715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ru-RU" sz="3200" b="1" dirty="0" smtClean="0">
                <a:latin typeface="Georgia" pitchFamily="18" charset="0"/>
              </a:rPr>
              <a:t>Классификация дагестанских ковров</a:t>
            </a:r>
            <a:endParaRPr lang="ru-RU" sz="32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SM\Desktop\конкурс\isting-5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-1071602" y="0"/>
            <a:ext cx="11430000" cy="78009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1285860"/>
            <a:ext cx="8643998" cy="51435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57290" y="1285860"/>
            <a:ext cx="6715172" cy="914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ru-RU" sz="4000" b="1" dirty="0" err="1" smtClean="0">
                <a:latin typeface="Georgia" pitchFamily="18" charset="0"/>
              </a:rPr>
              <a:t>Безворсовые</a:t>
            </a:r>
            <a:r>
              <a:rPr lang="ru-RU" sz="4000" b="1" dirty="0" smtClean="0">
                <a:latin typeface="Georgia" pitchFamily="18" charset="0"/>
              </a:rPr>
              <a:t> ковры: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8596" y="2571744"/>
            <a:ext cx="2643206" cy="22860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3200" b="1" dirty="0" smtClean="0">
                <a:latin typeface="Georgia" pitchFamily="18" charset="0"/>
              </a:rPr>
              <a:t> 1. Сумахи </a:t>
            </a:r>
            <a:r>
              <a:rPr lang="ru-RU" sz="2000" b="1" dirty="0" smtClean="0">
                <a:latin typeface="Georgia" pitchFamily="18" charset="0"/>
              </a:rPr>
              <a:t>(Табасаранский, </a:t>
            </a:r>
            <a:r>
              <a:rPr lang="ru-RU" sz="2000" b="1" dirty="0" err="1" smtClean="0">
                <a:latin typeface="Georgia" pitchFamily="18" charset="0"/>
              </a:rPr>
              <a:t>Хивский</a:t>
            </a:r>
            <a:r>
              <a:rPr lang="ru-RU" sz="2000" b="1" dirty="0" smtClean="0">
                <a:latin typeface="Georgia" pitchFamily="18" charset="0"/>
              </a:rPr>
              <a:t>, Агульский </a:t>
            </a:r>
          </a:p>
          <a:p>
            <a:pPr algn="ctr">
              <a:buNone/>
            </a:pPr>
            <a:r>
              <a:rPr lang="ru-RU" sz="2000" b="1" dirty="0" smtClean="0">
                <a:latin typeface="Georgia" pitchFamily="18" charset="0"/>
              </a:rPr>
              <a:t>р-ны)</a:t>
            </a:r>
            <a:endParaRPr lang="ru-RU" sz="2000" b="1" dirty="0">
              <a:latin typeface="Georgia" pitchFamily="18" charset="0"/>
            </a:endParaRPr>
          </a:p>
        </p:txBody>
      </p:sp>
      <p:pic>
        <p:nvPicPr>
          <p:cNvPr id="3074" name="Picture 2" descr="C:\Users\GSM\Desktop\2775_sumakhi.jp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3428992" y="2357430"/>
            <a:ext cx="5143496" cy="3924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SM\Desktop\конкурс\isting-5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-1071602" y="0"/>
            <a:ext cx="11430000" cy="78009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1285860"/>
            <a:ext cx="8643998" cy="51435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596" y="1500174"/>
            <a:ext cx="3143272" cy="250033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3200" b="1" dirty="0" smtClean="0">
                <a:latin typeface="Georgia" pitchFamily="18" charset="0"/>
              </a:rPr>
              <a:t> 2. Аварские </a:t>
            </a:r>
            <a:r>
              <a:rPr lang="ru-RU" sz="3200" b="1" dirty="0" err="1" smtClean="0">
                <a:latin typeface="Georgia" pitchFamily="18" charset="0"/>
              </a:rPr>
              <a:t>давагины</a:t>
            </a:r>
            <a:r>
              <a:rPr lang="ru-RU" sz="3200" b="1" dirty="0" smtClean="0">
                <a:latin typeface="Georgia" pitchFamily="18" charset="0"/>
              </a:rPr>
              <a:t> </a:t>
            </a:r>
            <a:r>
              <a:rPr lang="ru-RU" sz="2000" b="1" dirty="0" smtClean="0">
                <a:latin typeface="Georgia" pitchFamily="18" charset="0"/>
              </a:rPr>
              <a:t>(</a:t>
            </a:r>
            <a:r>
              <a:rPr lang="ru-RU" sz="2000" b="1" dirty="0" err="1" smtClean="0">
                <a:latin typeface="Georgia" pitchFamily="18" charset="0"/>
              </a:rPr>
              <a:t>Хунзахский</a:t>
            </a:r>
            <a:r>
              <a:rPr lang="ru-RU" sz="2000" b="1" dirty="0" smtClean="0">
                <a:latin typeface="Georgia" pitchFamily="18" charset="0"/>
              </a:rPr>
              <a:t> р-н)</a:t>
            </a:r>
            <a:endParaRPr lang="ru-RU" sz="2000" b="1" dirty="0">
              <a:latin typeface="Georgia" pitchFamily="18" charset="0"/>
            </a:endParaRPr>
          </a:p>
        </p:txBody>
      </p:sp>
      <p:pic>
        <p:nvPicPr>
          <p:cNvPr id="4098" name="Picture 2" descr="C:\Users\GSM\Desktop\Давагин.jp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8152" t="2157" r="5230" b="3643"/>
          <a:stretch>
            <a:fillRect/>
          </a:stretch>
        </p:blipFill>
        <p:spPr bwMode="auto">
          <a:xfrm>
            <a:off x="4714876" y="1285860"/>
            <a:ext cx="3786214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SM\Desktop\конкурс\isting-5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-1071602" y="0"/>
            <a:ext cx="11430000" cy="78009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1285860"/>
            <a:ext cx="8643998" cy="51435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00100" y="1285860"/>
            <a:ext cx="7358114" cy="12858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3200" b="1" dirty="0" smtClean="0">
                <a:latin typeface="Georgia" pitchFamily="18" charset="0"/>
              </a:rPr>
              <a:t>3. Кумыкские думы</a:t>
            </a:r>
          </a:p>
          <a:p>
            <a:pPr algn="ctr">
              <a:buNone/>
            </a:pPr>
            <a:r>
              <a:rPr lang="ru-RU" sz="2000" b="1" dirty="0" smtClean="0">
                <a:latin typeface="Georgia" pitchFamily="18" charset="0"/>
              </a:rPr>
              <a:t>(Буйнакский  р-н)</a:t>
            </a:r>
            <a:endParaRPr lang="ru-RU" sz="2000" b="1" dirty="0">
              <a:latin typeface="Georgia" pitchFamily="18" charset="0"/>
            </a:endParaRPr>
          </a:p>
        </p:txBody>
      </p:sp>
      <p:pic>
        <p:nvPicPr>
          <p:cNvPr id="5122" name="Picture 2" descr="C:\Users\GSM\Desktop\Дум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643182"/>
            <a:ext cx="7849195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SM\Desktop\конкурс\isting-5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-1071602" y="0"/>
            <a:ext cx="11430000" cy="78009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1285860"/>
            <a:ext cx="8643998" cy="51435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00100" y="1285860"/>
            <a:ext cx="7358114" cy="12858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3200" b="1" dirty="0" smtClean="0">
                <a:latin typeface="Georgia" pitchFamily="18" charset="0"/>
              </a:rPr>
              <a:t>4. Килимы с геометрическим орнаментом</a:t>
            </a:r>
          </a:p>
          <a:p>
            <a:pPr algn="ctr">
              <a:buNone/>
            </a:pPr>
            <a:r>
              <a:rPr lang="ru-RU" sz="2000" b="1" dirty="0" smtClean="0">
                <a:latin typeface="Georgia" pitchFamily="18" charset="0"/>
              </a:rPr>
              <a:t>(</a:t>
            </a:r>
            <a:r>
              <a:rPr lang="ru-RU" sz="2000" b="1" dirty="0" err="1" smtClean="0">
                <a:latin typeface="Georgia" pitchFamily="18" charset="0"/>
              </a:rPr>
              <a:t>Лакский</a:t>
            </a:r>
            <a:r>
              <a:rPr lang="ru-RU" sz="2000" b="1" dirty="0" smtClean="0">
                <a:latin typeface="Georgia" pitchFamily="18" charset="0"/>
              </a:rPr>
              <a:t> р-н)</a:t>
            </a:r>
            <a:endParaRPr lang="ru-RU" sz="2000" b="1" dirty="0">
              <a:latin typeface="Georgia" pitchFamily="18" charset="0"/>
            </a:endParaRPr>
          </a:p>
        </p:txBody>
      </p:sp>
      <p:pic>
        <p:nvPicPr>
          <p:cNvPr id="7171" name="Picture 3" descr="C:\Users\GSM\Desktop\килим орнамент.jp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1357290" y="2714620"/>
            <a:ext cx="6572296" cy="3643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SM\Desktop\конкурс\isting-5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-1071602" y="0"/>
            <a:ext cx="11430000" cy="78009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1285860"/>
            <a:ext cx="8643998" cy="51435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14348" y="1285860"/>
            <a:ext cx="7929618" cy="12858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3200" b="1" dirty="0" smtClean="0">
                <a:latin typeface="Georgia" pitchFamily="18" charset="0"/>
              </a:rPr>
              <a:t>5. </a:t>
            </a:r>
            <a:r>
              <a:rPr lang="ru-RU" sz="3200" b="1" dirty="0" err="1" smtClean="0">
                <a:latin typeface="Georgia" pitchFamily="18" charset="0"/>
              </a:rPr>
              <a:t>Туруты</a:t>
            </a:r>
            <a:r>
              <a:rPr lang="ru-RU" sz="3200" b="1" dirty="0" smtClean="0">
                <a:latin typeface="Georgia" pitchFamily="18" charset="0"/>
              </a:rPr>
              <a:t> (полосатые паласы)</a:t>
            </a:r>
          </a:p>
          <a:p>
            <a:pPr algn="ctr">
              <a:buNone/>
            </a:pPr>
            <a:r>
              <a:rPr lang="ru-RU" sz="2000" b="1" dirty="0" smtClean="0">
                <a:latin typeface="Georgia" pitchFamily="18" charset="0"/>
              </a:rPr>
              <a:t>(с. </a:t>
            </a:r>
            <a:r>
              <a:rPr lang="ru-RU" sz="2000" b="1" dirty="0" err="1" smtClean="0">
                <a:latin typeface="Georgia" pitchFamily="18" charset="0"/>
              </a:rPr>
              <a:t>Балхар</a:t>
            </a:r>
            <a:r>
              <a:rPr lang="ru-RU" sz="2000" b="1" dirty="0" smtClean="0">
                <a:latin typeface="Georgia" pitchFamily="18" charset="0"/>
              </a:rPr>
              <a:t>. </a:t>
            </a:r>
            <a:r>
              <a:rPr lang="ru-RU" sz="2000" b="1" dirty="0" err="1" smtClean="0">
                <a:latin typeface="Georgia" pitchFamily="18" charset="0"/>
              </a:rPr>
              <a:t>Акушинский</a:t>
            </a:r>
            <a:r>
              <a:rPr lang="ru-RU" sz="2000" b="1" dirty="0" smtClean="0">
                <a:latin typeface="Georgia" pitchFamily="18" charset="0"/>
              </a:rPr>
              <a:t> р-н, с. </a:t>
            </a:r>
            <a:r>
              <a:rPr lang="ru-RU" sz="2000" b="1" dirty="0" err="1" smtClean="0">
                <a:latin typeface="Georgia" pitchFamily="18" charset="0"/>
              </a:rPr>
              <a:t>Корода</a:t>
            </a:r>
            <a:r>
              <a:rPr lang="ru-RU" sz="2000" b="1" dirty="0" smtClean="0">
                <a:latin typeface="Georgia" pitchFamily="18" charset="0"/>
              </a:rPr>
              <a:t>, </a:t>
            </a:r>
            <a:r>
              <a:rPr lang="ru-RU" sz="2000" b="1" dirty="0" err="1" smtClean="0">
                <a:latin typeface="Georgia" pitchFamily="18" charset="0"/>
              </a:rPr>
              <a:t>Гунибский</a:t>
            </a:r>
            <a:r>
              <a:rPr lang="ru-RU" sz="2000" b="1" dirty="0" smtClean="0">
                <a:latin typeface="Georgia" pitchFamily="18" charset="0"/>
              </a:rPr>
              <a:t> р-н)</a:t>
            </a:r>
            <a:endParaRPr lang="ru-RU" sz="2000" b="1" dirty="0">
              <a:latin typeface="Georgia" pitchFamily="18" charset="0"/>
            </a:endParaRPr>
          </a:p>
        </p:txBody>
      </p:sp>
      <p:pic>
        <p:nvPicPr>
          <p:cNvPr id="6147" name="Picture 3" descr="C:\Users\GSM\Downloads\паласы туруты с. Балхар (1)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l="15625" t="2083" r="15624" b="3125"/>
          <a:stretch>
            <a:fillRect/>
          </a:stretch>
        </p:blipFill>
        <p:spPr bwMode="auto">
          <a:xfrm rot="5400000">
            <a:off x="2773284" y="1941568"/>
            <a:ext cx="3704576" cy="51078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SM\Desktop\конкурс\isting-5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-1071602" y="0"/>
            <a:ext cx="11430000" cy="78009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1285860"/>
            <a:ext cx="8643998" cy="51435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14348" y="1285860"/>
            <a:ext cx="7929618" cy="14287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800" b="1" dirty="0" smtClean="0">
                <a:latin typeface="Georgia" pitchFamily="18" charset="0"/>
              </a:rPr>
              <a:t>5. Паласы с простым геометрическим орнаментом  </a:t>
            </a:r>
          </a:p>
          <a:p>
            <a:pPr algn="ctr">
              <a:buNone/>
            </a:pPr>
            <a:r>
              <a:rPr lang="ru-RU" sz="2000" b="1" dirty="0" smtClean="0">
                <a:latin typeface="Georgia" pitchFamily="18" charset="0"/>
              </a:rPr>
              <a:t>( </a:t>
            </a:r>
            <a:r>
              <a:rPr lang="ru-RU" sz="2000" b="1" dirty="0" err="1" smtClean="0">
                <a:latin typeface="Georgia" pitchFamily="18" charset="0"/>
              </a:rPr>
              <a:t>Каякентский</a:t>
            </a:r>
            <a:r>
              <a:rPr lang="ru-RU" sz="2000" b="1" dirty="0" smtClean="0">
                <a:latin typeface="Georgia" pitchFamily="18" charset="0"/>
              </a:rPr>
              <a:t>, </a:t>
            </a:r>
            <a:r>
              <a:rPr lang="ru-RU" sz="2000" b="1" dirty="0" err="1" smtClean="0">
                <a:latin typeface="Georgia" pitchFamily="18" charset="0"/>
              </a:rPr>
              <a:t>Левашинский</a:t>
            </a:r>
            <a:r>
              <a:rPr lang="ru-RU" sz="2000" b="1" dirty="0" smtClean="0">
                <a:latin typeface="Georgia" pitchFamily="18" charset="0"/>
              </a:rPr>
              <a:t>, </a:t>
            </a:r>
            <a:r>
              <a:rPr lang="ru-RU" sz="2000" b="1" dirty="0" err="1" smtClean="0">
                <a:latin typeface="Georgia" pitchFamily="18" charset="0"/>
              </a:rPr>
              <a:t>Рутульский</a:t>
            </a:r>
            <a:r>
              <a:rPr lang="ru-RU" sz="2000" b="1" dirty="0" smtClean="0">
                <a:latin typeface="Georgia" pitchFamily="18" charset="0"/>
              </a:rPr>
              <a:t> , </a:t>
            </a:r>
            <a:r>
              <a:rPr lang="ru-RU" sz="2000" b="1" dirty="0" err="1" smtClean="0">
                <a:latin typeface="Georgia" pitchFamily="18" charset="0"/>
              </a:rPr>
              <a:t>Акушинский</a:t>
            </a:r>
            <a:r>
              <a:rPr lang="ru-RU" sz="2000" b="1" dirty="0" smtClean="0">
                <a:latin typeface="Georgia" pitchFamily="18" charset="0"/>
              </a:rPr>
              <a:t> р-ны)</a:t>
            </a:r>
            <a:endParaRPr lang="ru-RU" sz="2000" b="1" dirty="0">
              <a:latin typeface="Georgia" pitchFamily="18" charset="0"/>
            </a:endParaRP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2786058"/>
            <a:ext cx="721523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SM\Desktop\конкурс\isting-5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-1071602" y="0"/>
            <a:ext cx="11430000" cy="78009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1285860"/>
            <a:ext cx="8643998" cy="51435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14348" y="1285860"/>
            <a:ext cx="7929618" cy="14287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800" b="1" dirty="0" smtClean="0">
                <a:latin typeface="Georgia" pitchFamily="18" charset="0"/>
              </a:rPr>
              <a:t>6. Циновка</a:t>
            </a:r>
          </a:p>
          <a:p>
            <a:pPr algn="ctr">
              <a:buNone/>
            </a:pPr>
            <a:r>
              <a:rPr lang="ru-RU" sz="2000" b="1" dirty="0" smtClean="0">
                <a:latin typeface="Georgia" pitchFamily="18" charset="0"/>
              </a:rPr>
              <a:t>(  </a:t>
            </a:r>
            <a:r>
              <a:rPr lang="ru-RU" sz="2000" b="1" dirty="0" err="1" smtClean="0">
                <a:latin typeface="Georgia" pitchFamily="18" charset="0"/>
              </a:rPr>
              <a:t>Левашинский</a:t>
            </a:r>
            <a:r>
              <a:rPr lang="ru-RU" sz="2000" b="1" dirty="0" smtClean="0">
                <a:latin typeface="Georgia" pitchFamily="18" charset="0"/>
              </a:rPr>
              <a:t> р-н , с. </a:t>
            </a:r>
            <a:r>
              <a:rPr lang="ru-RU" sz="2000" b="1" dirty="0" err="1" smtClean="0">
                <a:latin typeface="Georgia" pitchFamily="18" charset="0"/>
              </a:rPr>
              <a:t>Урма</a:t>
            </a:r>
            <a:r>
              <a:rPr lang="ru-RU" sz="2000" b="1" dirty="0" smtClean="0">
                <a:latin typeface="Georgia" pitchFamily="18" charset="0"/>
              </a:rPr>
              <a:t>)</a:t>
            </a:r>
            <a:endParaRPr lang="ru-RU" sz="2000" b="1" dirty="0">
              <a:latin typeface="Georgia" pitchFamily="18" charset="0"/>
            </a:endParaRPr>
          </a:p>
        </p:txBody>
      </p:sp>
      <p:pic>
        <p:nvPicPr>
          <p:cNvPr id="14337" name="Picture 1" descr="C:\Users\GSM\Desktop\Циновка Урма.jp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 rot="16200000">
            <a:off x="3119437" y="1095350"/>
            <a:ext cx="3333757" cy="70009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173</Words>
  <Application>Microsoft Office PowerPoint</Application>
  <PresentationFormat>Экран (4:3)</PresentationFormat>
  <Paragraphs>29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GSM</dc:creator>
  <cp:lastModifiedBy>Колокольчик</cp:lastModifiedBy>
  <cp:revision>27</cp:revision>
  <dcterms:created xsi:type="dcterms:W3CDTF">2020-09-14T08:13:51Z</dcterms:created>
  <dcterms:modified xsi:type="dcterms:W3CDTF">2020-09-15T16:06:14Z</dcterms:modified>
</cp:coreProperties>
</file>